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300" r:id="rId24"/>
    <p:sldId id="279" r:id="rId25"/>
    <p:sldId id="280" r:id="rId26"/>
    <p:sldId id="281" r:id="rId27"/>
    <p:sldId id="282" r:id="rId28"/>
    <p:sldId id="283" r:id="rId29"/>
    <p:sldId id="284" r:id="rId30"/>
    <p:sldId id="292" r:id="rId31"/>
    <p:sldId id="299" r:id="rId32"/>
    <p:sldId id="298" r:id="rId33"/>
    <p:sldId id="293" r:id="rId34"/>
    <p:sldId id="294" r:id="rId35"/>
    <p:sldId id="295" r:id="rId36"/>
    <p:sldId id="296" r:id="rId37"/>
    <p:sldId id="297" r:id="rId38"/>
    <p:sldId id="285" r:id="rId39"/>
    <p:sldId id="286" r:id="rId40"/>
  </p:sldIdLst>
  <p:sldSz cx="9144000" cy="5143500" type="screen16x9"/>
  <p:notesSz cx="6858000" cy="9144000"/>
  <p:embeddedFontLst>
    <p:embeddedFont>
      <p:font typeface="Old Standard TT" charset="0"/>
      <p:regular r:id="rId42"/>
      <p:bold r:id="rId43"/>
      <p: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02" d="100"/>
          <a:sy n="102" d="100"/>
        </p:scale>
        <p:origin x="-456"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4812761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8b7de9e70e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8b7de9e70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8b7de9e70e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8b7de9e70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8b7de9e70e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8b7de9e70e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8b1be62f8e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8b1be62f8e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8b1be62f8e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8b1be62f8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8232593857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823259385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8232593857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823259385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8232593857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823259385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8bbf005ed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8bbf005ed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8232593857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823259385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82189924da_0_2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82189924da_0_2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8bbf005ed7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8bbf005ed7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823259385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823259385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8232593857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8232593857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ae8c625557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ae8c625557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ae8c62555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ae8c62555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ae8c625557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ae8c62555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ae8c62555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ae8c62555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ae8c6255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ae8c6255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ae8c62555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ae8c62555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ae8c62555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ae8c62555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82189924da_0_25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82189924da_0_25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8232593857_0_1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8232593857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8ae99c6554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8ae99c655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8ae99c6554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8ae99c6554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8ae99c6554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8ae99c655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8ae99c6554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8ae99c6554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8b04c3ccb0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8b04c3ccb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8b7de9e70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8b7de9e70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100"/>
            <a:ext cx="9144000" cy="171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Google Shape;11;p2"/>
          <p:cNvCxnSpPr/>
          <p:nvPr/>
        </p:nvCxnSpPr>
        <p:spPr>
          <a:xfrm>
            <a:off x="641934" y="3597500"/>
            <a:ext cx="390300" cy="0"/>
          </a:xfrm>
          <a:prstGeom prst="straightConnector1">
            <a:avLst/>
          </a:prstGeom>
          <a:noFill/>
          <a:ln w="28575" cap="flat" cmpd="sng">
            <a:solidFill>
              <a:schemeClr val="accent1"/>
            </a:solidFill>
            <a:prstDash val="solid"/>
            <a:round/>
            <a:headEnd type="none" w="sm" len="sm"/>
            <a:tailEnd type="none" w="sm" len="sm"/>
          </a:ln>
        </p:spPr>
      </p:cxnSp>
      <p:sp>
        <p:nvSpPr>
          <p:cNvPr id="12" name="Google Shape;12;p2"/>
          <p:cNvSpPr txBox="1">
            <a:spLocks noGrp="1"/>
          </p:cNvSpPr>
          <p:nvPr>
            <p:ph type="ctrTitle"/>
          </p:nvPr>
        </p:nvSpPr>
        <p:spPr>
          <a:xfrm>
            <a:off x="512700" y="1893300"/>
            <a:ext cx="8118600" cy="15228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1"/>
              </a:buClr>
              <a:buSzPts val="4200"/>
              <a:buNone/>
              <a:defRPr sz="4200">
                <a:solidFill>
                  <a:schemeClr val="accent1"/>
                </a:solidFill>
              </a:defRPr>
            </a:lvl1pPr>
            <a:lvl2pPr lvl="1">
              <a:spcBef>
                <a:spcPts val="0"/>
              </a:spcBef>
              <a:spcAft>
                <a:spcPts val="0"/>
              </a:spcAft>
              <a:buClr>
                <a:schemeClr val="accent1"/>
              </a:buClr>
              <a:buSzPts val="4200"/>
              <a:buNone/>
              <a:defRPr sz="4200">
                <a:solidFill>
                  <a:schemeClr val="accent1"/>
                </a:solidFill>
              </a:defRPr>
            </a:lvl2pPr>
            <a:lvl3pPr lvl="2">
              <a:spcBef>
                <a:spcPts val="0"/>
              </a:spcBef>
              <a:spcAft>
                <a:spcPts val="0"/>
              </a:spcAft>
              <a:buClr>
                <a:schemeClr val="accent1"/>
              </a:buClr>
              <a:buSzPts val="4200"/>
              <a:buNone/>
              <a:defRPr sz="4200">
                <a:solidFill>
                  <a:schemeClr val="accent1"/>
                </a:solidFill>
              </a:defRPr>
            </a:lvl3pPr>
            <a:lvl4pPr lvl="3">
              <a:spcBef>
                <a:spcPts val="0"/>
              </a:spcBef>
              <a:spcAft>
                <a:spcPts val="0"/>
              </a:spcAft>
              <a:buClr>
                <a:schemeClr val="accent1"/>
              </a:buClr>
              <a:buSzPts val="4200"/>
              <a:buNone/>
              <a:defRPr sz="4200">
                <a:solidFill>
                  <a:schemeClr val="accent1"/>
                </a:solidFill>
              </a:defRPr>
            </a:lvl4pPr>
            <a:lvl5pPr lvl="4">
              <a:spcBef>
                <a:spcPts val="0"/>
              </a:spcBef>
              <a:spcAft>
                <a:spcPts val="0"/>
              </a:spcAft>
              <a:buClr>
                <a:schemeClr val="accent1"/>
              </a:buClr>
              <a:buSzPts val="4200"/>
              <a:buNone/>
              <a:defRPr sz="4200">
                <a:solidFill>
                  <a:schemeClr val="accent1"/>
                </a:solidFill>
              </a:defRPr>
            </a:lvl5pPr>
            <a:lvl6pPr lvl="5">
              <a:spcBef>
                <a:spcPts val="0"/>
              </a:spcBef>
              <a:spcAft>
                <a:spcPts val="0"/>
              </a:spcAft>
              <a:buClr>
                <a:schemeClr val="accent1"/>
              </a:buClr>
              <a:buSzPts val="4200"/>
              <a:buNone/>
              <a:defRPr sz="4200">
                <a:solidFill>
                  <a:schemeClr val="accent1"/>
                </a:solidFill>
              </a:defRPr>
            </a:lvl6pPr>
            <a:lvl7pPr lvl="6">
              <a:spcBef>
                <a:spcPts val="0"/>
              </a:spcBef>
              <a:spcAft>
                <a:spcPts val="0"/>
              </a:spcAft>
              <a:buClr>
                <a:schemeClr val="accent1"/>
              </a:buClr>
              <a:buSzPts val="4200"/>
              <a:buNone/>
              <a:defRPr sz="4200">
                <a:solidFill>
                  <a:schemeClr val="accent1"/>
                </a:solidFill>
              </a:defRPr>
            </a:lvl7pPr>
            <a:lvl8pPr lvl="7">
              <a:spcBef>
                <a:spcPts val="0"/>
              </a:spcBef>
              <a:spcAft>
                <a:spcPts val="0"/>
              </a:spcAft>
              <a:buClr>
                <a:schemeClr val="accent1"/>
              </a:buClr>
              <a:buSzPts val="4200"/>
              <a:buNone/>
              <a:defRPr sz="4200">
                <a:solidFill>
                  <a:schemeClr val="accent1"/>
                </a:solidFill>
              </a:defRPr>
            </a:lvl8pPr>
            <a:lvl9pPr lvl="8">
              <a:spcBef>
                <a:spcPts val="0"/>
              </a:spcBef>
              <a:spcAft>
                <a:spcPts val="0"/>
              </a:spcAft>
              <a:buClr>
                <a:schemeClr val="accent1"/>
              </a:buClr>
              <a:buSzPts val="4200"/>
              <a:buNone/>
              <a:defRPr sz="4200">
                <a:solidFill>
                  <a:schemeClr val="accent1"/>
                </a:solidFill>
              </a:defRPr>
            </a:lvl9pPr>
          </a:lstStyle>
          <a:p>
            <a:endParaRPr/>
          </a:p>
        </p:txBody>
      </p:sp>
      <p:sp>
        <p:nvSpPr>
          <p:cNvPr id="13" name="Google Shape;13;p2"/>
          <p:cNvSpPr txBox="1">
            <a:spLocks noGrp="1"/>
          </p:cNvSpPr>
          <p:nvPr>
            <p:ph type="subTitle" idx="1"/>
          </p:nvPr>
        </p:nvSpPr>
        <p:spPr>
          <a:xfrm>
            <a:off x="512700" y="3840639"/>
            <a:ext cx="8118600" cy="787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2"/>
              </a:buClr>
              <a:buSzPts val="2400"/>
              <a:buNone/>
              <a:defRPr sz="2400">
                <a:solidFill>
                  <a:schemeClr val="accent2"/>
                </a:solidFill>
              </a:defRPr>
            </a:lvl1pPr>
            <a:lvl2pPr lvl="1">
              <a:lnSpc>
                <a:spcPct val="100000"/>
              </a:lnSpc>
              <a:spcBef>
                <a:spcPts val="0"/>
              </a:spcBef>
              <a:spcAft>
                <a:spcPts val="0"/>
              </a:spcAft>
              <a:buClr>
                <a:schemeClr val="accent2"/>
              </a:buClr>
              <a:buSzPts val="2400"/>
              <a:buNone/>
              <a:defRPr sz="2400">
                <a:solidFill>
                  <a:schemeClr val="accent2"/>
                </a:solidFill>
              </a:defRPr>
            </a:lvl2pPr>
            <a:lvl3pPr lvl="2">
              <a:lnSpc>
                <a:spcPct val="100000"/>
              </a:lnSpc>
              <a:spcBef>
                <a:spcPts val="0"/>
              </a:spcBef>
              <a:spcAft>
                <a:spcPts val="0"/>
              </a:spcAft>
              <a:buClr>
                <a:schemeClr val="accent2"/>
              </a:buClr>
              <a:buSzPts val="2400"/>
              <a:buNone/>
              <a:defRPr sz="2400">
                <a:solidFill>
                  <a:schemeClr val="accent2"/>
                </a:solidFill>
              </a:defRPr>
            </a:lvl3pPr>
            <a:lvl4pPr lvl="3">
              <a:lnSpc>
                <a:spcPct val="100000"/>
              </a:lnSpc>
              <a:spcBef>
                <a:spcPts val="0"/>
              </a:spcBef>
              <a:spcAft>
                <a:spcPts val="0"/>
              </a:spcAft>
              <a:buClr>
                <a:schemeClr val="accent2"/>
              </a:buClr>
              <a:buSzPts val="2400"/>
              <a:buNone/>
              <a:defRPr sz="2400">
                <a:solidFill>
                  <a:schemeClr val="accent2"/>
                </a:solidFill>
              </a:defRPr>
            </a:lvl4pPr>
            <a:lvl5pPr lvl="4">
              <a:lnSpc>
                <a:spcPct val="100000"/>
              </a:lnSpc>
              <a:spcBef>
                <a:spcPts val="0"/>
              </a:spcBef>
              <a:spcAft>
                <a:spcPts val="0"/>
              </a:spcAft>
              <a:buClr>
                <a:schemeClr val="accent2"/>
              </a:buClr>
              <a:buSzPts val="2400"/>
              <a:buNone/>
              <a:defRPr sz="2400">
                <a:solidFill>
                  <a:schemeClr val="accent2"/>
                </a:solidFill>
              </a:defRPr>
            </a:lvl5pPr>
            <a:lvl6pPr lvl="5">
              <a:lnSpc>
                <a:spcPct val="100000"/>
              </a:lnSpc>
              <a:spcBef>
                <a:spcPts val="0"/>
              </a:spcBef>
              <a:spcAft>
                <a:spcPts val="0"/>
              </a:spcAft>
              <a:buClr>
                <a:schemeClr val="accent2"/>
              </a:buClr>
              <a:buSzPts val="2400"/>
              <a:buNone/>
              <a:defRPr sz="2400">
                <a:solidFill>
                  <a:schemeClr val="accent2"/>
                </a:solidFill>
              </a:defRPr>
            </a:lvl6pPr>
            <a:lvl7pPr lvl="6">
              <a:lnSpc>
                <a:spcPct val="100000"/>
              </a:lnSpc>
              <a:spcBef>
                <a:spcPts val="0"/>
              </a:spcBef>
              <a:spcAft>
                <a:spcPts val="0"/>
              </a:spcAft>
              <a:buClr>
                <a:schemeClr val="accent2"/>
              </a:buClr>
              <a:buSzPts val="2400"/>
              <a:buNone/>
              <a:defRPr sz="2400">
                <a:solidFill>
                  <a:schemeClr val="accent2"/>
                </a:solidFill>
              </a:defRPr>
            </a:lvl7pPr>
            <a:lvl8pPr lvl="7">
              <a:lnSpc>
                <a:spcPct val="100000"/>
              </a:lnSpc>
              <a:spcBef>
                <a:spcPts val="0"/>
              </a:spcBef>
              <a:spcAft>
                <a:spcPts val="0"/>
              </a:spcAft>
              <a:buClr>
                <a:schemeClr val="accent2"/>
              </a:buClr>
              <a:buSzPts val="2400"/>
              <a:buNone/>
              <a:defRPr sz="2400">
                <a:solidFill>
                  <a:schemeClr val="accent2"/>
                </a:solidFill>
              </a:defRPr>
            </a:lvl8pPr>
            <a:lvl9pPr lvl="8">
              <a:lnSpc>
                <a:spcPct val="100000"/>
              </a:lnSpc>
              <a:spcBef>
                <a:spcPts val="0"/>
              </a:spcBef>
              <a:spcAft>
                <a:spcPts val="0"/>
              </a:spcAft>
              <a:buClr>
                <a:schemeClr val="accent2"/>
              </a:buClr>
              <a:buSzPts val="2400"/>
              <a:buNone/>
              <a:defRPr sz="2400">
                <a:solidFill>
                  <a:schemeClr val="accent2"/>
                </a:solidFill>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039650"/>
            <a:ext cx="8520600" cy="2106300"/>
          </a:xfrm>
          <a:prstGeom prst="rect">
            <a:avLst/>
          </a:prstGeom>
        </p:spPr>
        <p:txBody>
          <a:bodyPr spcFirstLastPara="1" wrap="square" lIns="91425" tIns="91425" rIns="91425" bIns="91425" anchor="b" anchorCtr="0">
            <a:noAutofit/>
          </a:bodyPr>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5"/>
        <p:cNvGrpSpPr/>
        <p:nvPr/>
      </p:nvGrpSpPr>
      <p:grpSpPr>
        <a:xfrm>
          <a:off x="0" y="0"/>
          <a:ext cx="0" cy="0"/>
          <a:chOff x="0" y="0"/>
          <a:chExt cx="0" cy="0"/>
        </a:xfrm>
      </p:grpSpPr>
      <p:cxnSp>
        <p:nvCxnSpPr>
          <p:cNvPr id="16" name="Google Shape;16;p3"/>
          <p:cNvCxnSpPr/>
          <p:nvPr/>
        </p:nvCxnSpPr>
        <p:spPr>
          <a:xfrm>
            <a:off x="641934" y="3597500"/>
            <a:ext cx="390300" cy="0"/>
          </a:xfrm>
          <a:prstGeom prst="straightConnector1">
            <a:avLst/>
          </a:prstGeom>
          <a:noFill/>
          <a:ln w="28575" cap="flat" cmpd="sng">
            <a:solidFill>
              <a:schemeClr val="lt2"/>
            </a:solidFill>
            <a:prstDash val="solid"/>
            <a:round/>
            <a:headEnd type="none" w="sm" len="sm"/>
            <a:tailEnd type="none" w="sm" len="sm"/>
          </a:ln>
        </p:spPr>
      </p:cxnSp>
      <p:sp>
        <p:nvSpPr>
          <p:cNvPr id="17" name="Google Shape;17;p3"/>
          <p:cNvSpPr txBox="1">
            <a:spLocks noGrp="1"/>
          </p:cNvSpPr>
          <p:nvPr>
            <p:ph type="title"/>
          </p:nvPr>
        </p:nvSpPr>
        <p:spPr>
          <a:xfrm>
            <a:off x="512700" y="1893300"/>
            <a:ext cx="8118600" cy="15228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1"/>
              </a:buClr>
              <a:buSzPts val="6000"/>
              <a:buNone/>
              <a:defRPr sz="6000">
                <a:solidFill>
                  <a:schemeClr val="accent1"/>
                </a:solidFill>
              </a:defRPr>
            </a:lvl1pPr>
            <a:lvl2pPr lvl="1">
              <a:spcBef>
                <a:spcPts val="0"/>
              </a:spcBef>
              <a:spcAft>
                <a:spcPts val="0"/>
              </a:spcAft>
              <a:buClr>
                <a:schemeClr val="accent1"/>
              </a:buClr>
              <a:buSzPts val="6000"/>
              <a:buNone/>
              <a:defRPr sz="6000">
                <a:solidFill>
                  <a:schemeClr val="accent1"/>
                </a:solidFill>
              </a:defRPr>
            </a:lvl2pPr>
            <a:lvl3pPr lvl="2">
              <a:spcBef>
                <a:spcPts val="0"/>
              </a:spcBef>
              <a:spcAft>
                <a:spcPts val="0"/>
              </a:spcAft>
              <a:buClr>
                <a:schemeClr val="accent1"/>
              </a:buClr>
              <a:buSzPts val="6000"/>
              <a:buNone/>
              <a:defRPr sz="6000">
                <a:solidFill>
                  <a:schemeClr val="accent1"/>
                </a:solidFill>
              </a:defRPr>
            </a:lvl3pPr>
            <a:lvl4pPr lvl="3">
              <a:spcBef>
                <a:spcPts val="0"/>
              </a:spcBef>
              <a:spcAft>
                <a:spcPts val="0"/>
              </a:spcAft>
              <a:buClr>
                <a:schemeClr val="accent1"/>
              </a:buClr>
              <a:buSzPts val="6000"/>
              <a:buNone/>
              <a:defRPr sz="6000">
                <a:solidFill>
                  <a:schemeClr val="accent1"/>
                </a:solidFill>
              </a:defRPr>
            </a:lvl4pPr>
            <a:lvl5pPr lvl="4">
              <a:spcBef>
                <a:spcPts val="0"/>
              </a:spcBef>
              <a:spcAft>
                <a:spcPts val="0"/>
              </a:spcAft>
              <a:buClr>
                <a:schemeClr val="accent1"/>
              </a:buClr>
              <a:buSzPts val="6000"/>
              <a:buNone/>
              <a:defRPr sz="6000">
                <a:solidFill>
                  <a:schemeClr val="accent1"/>
                </a:solidFill>
              </a:defRPr>
            </a:lvl5pPr>
            <a:lvl6pPr lvl="5">
              <a:spcBef>
                <a:spcPts val="0"/>
              </a:spcBef>
              <a:spcAft>
                <a:spcPts val="0"/>
              </a:spcAft>
              <a:buClr>
                <a:schemeClr val="accent1"/>
              </a:buClr>
              <a:buSzPts val="6000"/>
              <a:buNone/>
              <a:defRPr sz="6000">
                <a:solidFill>
                  <a:schemeClr val="accent1"/>
                </a:solidFill>
              </a:defRPr>
            </a:lvl6pPr>
            <a:lvl7pPr lvl="6">
              <a:spcBef>
                <a:spcPts val="0"/>
              </a:spcBef>
              <a:spcAft>
                <a:spcPts val="0"/>
              </a:spcAft>
              <a:buClr>
                <a:schemeClr val="accent1"/>
              </a:buClr>
              <a:buSzPts val="6000"/>
              <a:buNone/>
              <a:defRPr sz="6000">
                <a:solidFill>
                  <a:schemeClr val="accent1"/>
                </a:solidFill>
              </a:defRPr>
            </a:lvl7pPr>
            <a:lvl8pPr lvl="7">
              <a:spcBef>
                <a:spcPts val="0"/>
              </a:spcBef>
              <a:spcAft>
                <a:spcPts val="0"/>
              </a:spcAft>
              <a:buClr>
                <a:schemeClr val="accent1"/>
              </a:buClr>
              <a:buSzPts val="6000"/>
              <a:buNone/>
              <a:defRPr sz="6000">
                <a:solidFill>
                  <a:schemeClr val="accent1"/>
                </a:solidFill>
              </a:defRPr>
            </a:lvl8pPr>
            <a:lvl9pPr lvl="8">
              <a:spcBef>
                <a:spcPts val="0"/>
              </a:spcBef>
              <a:spcAft>
                <a:spcPts val="0"/>
              </a:spcAft>
              <a:buClr>
                <a:schemeClr val="accent1"/>
              </a:buClr>
              <a:buSzPts val="6000"/>
              <a:buNone/>
              <a:defRPr sz="6000">
                <a:solidFill>
                  <a:schemeClr val="accent1"/>
                </a:solidFill>
              </a:defRPr>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71675"/>
            <a:ext cx="3999900" cy="3397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body" idx="2"/>
          </p:nvPr>
        </p:nvSpPr>
        <p:spPr>
          <a:xfrm>
            <a:off x="4832400" y="1171675"/>
            <a:ext cx="3999900" cy="3397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Google Shape;3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1"/>
              </a:buClr>
              <a:buSzPts val="5400"/>
              <a:buNone/>
              <a:defRPr sz="5400">
                <a:solidFill>
                  <a:schemeClr val="accent1"/>
                </a:solidFill>
              </a:defRPr>
            </a:lvl1pPr>
            <a:lvl2pPr lvl="1">
              <a:spcBef>
                <a:spcPts val="0"/>
              </a:spcBef>
              <a:spcAft>
                <a:spcPts val="0"/>
              </a:spcAft>
              <a:buClr>
                <a:schemeClr val="accent1"/>
              </a:buClr>
              <a:buSzPts val="5400"/>
              <a:buNone/>
              <a:defRPr sz="5400">
                <a:solidFill>
                  <a:schemeClr val="accent1"/>
                </a:solidFill>
              </a:defRPr>
            </a:lvl2pPr>
            <a:lvl3pPr lvl="2">
              <a:spcBef>
                <a:spcPts val="0"/>
              </a:spcBef>
              <a:spcAft>
                <a:spcPts val="0"/>
              </a:spcAft>
              <a:buClr>
                <a:schemeClr val="accent1"/>
              </a:buClr>
              <a:buSzPts val="5400"/>
              <a:buNone/>
              <a:defRPr sz="5400">
                <a:solidFill>
                  <a:schemeClr val="accent1"/>
                </a:solidFill>
              </a:defRPr>
            </a:lvl3pPr>
            <a:lvl4pPr lvl="3">
              <a:spcBef>
                <a:spcPts val="0"/>
              </a:spcBef>
              <a:spcAft>
                <a:spcPts val="0"/>
              </a:spcAft>
              <a:buClr>
                <a:schemeClr val="accent1"/>
              </a:buClr>
              <a:buSzPts val="5400"/>
              <a:buNone/>
              <a:defRPr sz="5400">
                <a:solidFill>
                  <a:schemeClr val="accent1"/>
                </a:solidFill>
              </a:defRPr>
            </a:lvl4pPr>
            <a:lvl5pPr lvl="4">
              <a:spcBef>
                <a:spcPts val="0"/>
              </a:spcBef>
              <a:spcAft>
                <a:spcPts val="0"/>
              </a:spcAft>
              <a:buClr>
                <a:schemeClr val="accent1"/>
              </a:buClr>
              <a:buSzPts val="5400"/>
              <a:buNone/>
              <a:defRPr sz="5400">
                <a:solidFill>
                  <a:schemeClr val="accent1"/>
                </a:solidFill>
              </a:defRPr>
            </a:lvl5pPr>
            <a:lvl6pPr lvl="5">
              <a:spcBef>
                <a:spcPts val="0"/>
              </a:spcBef>
              <a:spcAft>
                <a:spcPts val="0"/>
              </a:spcAft>
              <a:buClr>
                <a:schemeClr val="accent1"/>
              </a:buClr>
              <a:buSzPts val="5400"/>
              <a:buNone/>
              <a:defRPr sz="5400">
                <a:solidFill>
                  <a:schemeClr val="accent1"/>
                </a:solidFill>
              </a:defRPr>
            </a:lvl6pPr>
            <a:lvl7pPr lvl="6">
              <a:spcBef>
                <a:spcPts val="0"/>
              </a:spcBef>
              <a:spcAft>
                <a:spcPts val="0"/>
              </a:spcAft>
              <a:buClr>
                <a:schemeClr val="accent1"/>
              </a:buClr>
              <a:buSzPts val="5400"/>
              <a:buNone/>
              <a:defRPr sz="5400">
                <a:solidFill>
                  <a:schemeClr val="accent1"/>
                </a:solidFill>
              </a:defRPr>
            </a:lvl7pPr>
            <a:lvl8pPr lvl="7">
              <a:spcBef>
                <a:spcPts val="0"/>
              </a:spcBef>
              <a:spcAft>
                <a:spcPts val="0"/>
              </a:spcAft>
              <a:buClr>
                <a:schemeClr val="accent1"/>
              </a:buClr>
              <a:buSzPts val="5400"/>
              <a:buNone/>
              <a:defRPr sz="5400">
                <a:solidFill>
                  <a:schemeClr val="accent1"/>
                </a:solidFill>
              </a:defRPr>
            </a:lvl8pPr>
            <a:lvl9pPr lvl="8">
              <a:spcBef>
                <a:spcPts val="0"/>
              </a:spcBef>
              <a:spcAft>
                <a:spcPts val="0"/>
              </a:spcAft>
              <a:buClr>
                <a:schemeClr val="accent1"/>
              </a:buClr>
              <a:buSzPts val="5400"/>
              <a:buNone/>
              <a:defRPr sz="5400">
                <a:solidFill>
                  <a:schemeClr val="accent1"/>
                </a:solidFill>
              </a:defRPr>
            </a:lvl9pPr>
          </a:lstStyle>
          <a:p>
            <a:endParaRPr/>
          </a:p>
        </p:txBody>
      </p:sp>
      <p:sp>
        <p:nvSpPr>
          <p:cNvPr id="38" name="Google Shape;38;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686400" cy="0"/>
          </a:xfrm>
          <a:prstGeom prst="straightConnector1">
            <a:avLst/>
          </a:prstGeom>
          <a:noFill/>
          <a:ln w="19050" cap="flat" cmpd="sng">
            <a:solidFill>
              <a:schemeClr val="lt2"/>
            </a:solidFill>
            <a:prstDash val="solid"/>
            <a:round/>
            <a:headEnd type="none" w="sm" len="sm"/>
            <a:tailEnd type="none" w="sm" len="sm"/>
          </a:ln>
        </p:spPr>
      </p:cxnSp>
      <p:sp>
        <p:nvSpPr>
          <p:cNvPr id="42" name="Google Shape;42;p9"/>
          <p:cNvSpPr txBox="1">
            <a:spLocks noGrp="1"/>
          </p:cNvSpPr>
          <p:nvPr>
            <p:ph type="title"/>
          </p:nvPr>
        </p:nvSpPr>
        <p:spPr>
          <a:xfrm>
            <a:off x="265500" y="1382350"/>
            <a:ext cx="4045200" cy="13332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2"/>
              </a:buClr>
              <a:buSzPts val="4200"/>
              <a:buNone/>
              <a:defRPr sz="4200">
                <a:solidFill>
                  <a:schemeClr val="lt2"/>
                </a:solidFill>
              </a:defRPr>
            </a:lvl1pPr>
            <a:lvl2pPr lvl="1" algn="ctr">
              <a:spcBef>
                <a:spcPts val="0"/>
              </a:spcBef>
              <a:spcAft>
                <a:spcPts val="0"/>
              </a:spcAft>
              <a:buClr>
                <a:schemeClr val="lt2"/>
              </a:buClr>
              <a:buSzPts val="4200"/>
              <a:buNone/>
              <a:defRPr sz="4200">
                <a:solidFill>
                  <a:schemeClr val="lt2"/>
                </a:solidFill>
              </a:defRPr>
            </a:lvl2pPr>
            <a:lvl3pPr lvl="2" algn="ctr">
              <a:spcBef>
                <a:spcPts val="0"/>
              </a:spcBef>
              <a:spcAft>
                <a:spcPts val="0"/>
              </a:spcAft>
              <a:buClr>
                <a:schemeClr val="lt2"/>
              </a:buClr>
              <a:buSzPts val="4200"/>
              <a:buNone/>
              <a:defRPr sz="4200">
                <a:solidFill>
                  <a:schemeClr val="lt2"/>
                </a:solidFill>
              </a:defRPr>
            </a:lvl3pPr>
            <a:lvl4pPr lvl="3" algn="ctr">
              <a:spcBef>
                <a:spcPts val="0"/>
              </a:spcBef>
              <a:spcAft>
                <a:spcPts val="0"/>
              </a:spcAft>
              <a:buClr>
                <a:schemeClr val="lt2"/>
              </a:buClr>
              <a:buSzPts val="4200"/>
              <a:buNone/>
              <a:defRPr sz="4200">
                <a:solidFill>
                  <a:schemeClr val="lt2"/>
                </a:solidFill>
              </a:defRPr>
            </a:lvl4pPr>
            <a:lvl5pPr lvl="4" algn="ctr">
              <a:spcBef>
                <a:spcPts val="0"/>
              </a:spcBef>
              <a:spcAft>
                <a:spcPts val="0"/>
              </a:spcAft>
              <a:buClr>
                <a:schemeClr val="lt2"/>
              </a:buClr>
              <a:buSzPts val="4200"/>
              <a:buNone/>
              <a:defRPr sz="4200">
                <a:solidFill>
                  <a:schemeClr val="lt2"/>
                </a:solidFill>
              </a:defRPr>
            </a:lvl5pPr>
            <a:lvl6pPr lvl="5" algn="ctr">
              <a:spcBef>
                <a:spcPts val="0"/>
              </a:spcBef>
              <a:spcAft>
                <a:spcPts val="0"/>
              </a:spcAft>
              <a:buClr>
                <a:schemeClr val="lt2"/>
              </a:buClr>
              <a:buSzPts val="4200"/>
              <a:buNone/>
              <a:defRPr sz="4200">
                <a:solidFill>
                  <a:schemeClr val="lt2"/>
                </a:solidFill>
              </a:defRPr>
            </a:lvl6pPr>
            <a:lvl7pPr lvl="6" algn="ctr">
              <a:spcBef>
                <a:spcPts val="0"/>
              </a:spcBef>
              <a:spcAft>
                <a:spcPts val="0"/>
              </a:spcAft>
              <a:buClr>
                <a:schemeClr val="lt2"/>
              </a:buClr>
              <a:buSzPts val="4200"/>
              <a:buNone/>
              <a:defRPr sz="4200">
                <a:solidFill>
                  <a:schemeClr val="lt2"/>
                </a:solidFill>
              </a:defRPr>
            </a:lvl7pPr>
            <a:lvl8pPr lvl="7" algn="ctr">
              <a:spcBef>
                <a:spcPts val="0"/>
              </a:spcBef>
              <a:spcAft>
                <a:spcPts val="0"/>
              </a:spcAft>
              <a:buClr>
                <a:schemeClr val="lt2"/>
              </a:buClr>
              <a:buSzPts val="4200"/>
              <a:buNone/>
              <a:defRPr sz="4200">
                <a:solidFill>
                  <a:schemeClr val="lt2"/>
                </a:solidFill>
              </a:defRPr>
            </a:lvl8pPr>
            <a:lvl9pPr lvl="8" algn="ctr">
              <a:spcBef>
                <a:spcPts val="0"/>
              </a:spcBef>
              <a:spcAft>
                <a:spcPts val="0"/>
              </a:spcAft>
              <a:buClr>
                <a:schemeClr val="lt2"/>
              </a:buClr>
              <a:buSzPts val="4200"/>
              <a:buNone/>
              <a:defRPr sz="4200">
                <a:solidFill>
                  <a:schemeClr val="lt2"/>
                </a:solidFill>
              </a:defRPr>
            </a:lvl9pPr>
          </a:lstStyle>
          <a:p>
            <a:endParaRPr/>
          </a:p>
        </p:txBody>
      </p:sp>
      <p:sp>
        <p:nvSpPr>
          <p:cNvPr id="43" name="Google Shape;43;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accent1"/>
              </a:buClr>
              <a:buSzPts val="1800"/>
              <a:buChar char="●"/>
              <a:defRPr>
                <a:solidFill>
                  <a:schemeClr val="accent1"/>
                </a:solidFill>
              </a:defRPr>
            </a:lvl1pPr>
            <a:lvl2pPr marL="914400" lvl="1" indent="-317500">
              <a:spcBef>
                <a:spcPts val="1600"/>
              </a:spcBef>
              <a:spcAft>
                <a:spcPts val="0"/>
              </a:spcAft>
              <a:buClr>
                <a:schemeClr val="accent1"/>
              </a:buClr>
              <a:buSzPts val="1400"/>
              <a:buChar char="○"/>
              <a:defRPr>
                <a:solidFill>
                  <a:schemeClr val="accent1"/>
                </a:solidFill>
              </a:defRPr>
            </a:lvl2pPr>
            <a:lvl3pPr marL="1371600" lvl="2" indent="-317500">
              <a:spcBef>
                <a:spcPts val="1600"/>
              </a:spcBef>
              <a:spcAft>
                <a:spcPts val="0"/>
              </a:spcAft>
              <a:buClr>
                <a:schemeClr val="accent1"/>
              </a:buClr>
              <a:buSzPts val="1400"/>
              <a:buChar char="■"/>
              <a:defRPr>
                <a:solidFill>
                  <a:schemeClr val="accent1"/>
                </a:solidFill>
              </a:defRPr>
            </a:lvl3pPr>
            <a:lvl4pPr marL="1828800" lvl="3" indent="-317500">
              <a:spcBef>
                <a:spcPts val="1600"/>
              </a:spcBef>
              <a:spcAft>
                <a:spcPts val="0"/>
              </a:spcAft>
              <a:buClr>
                <a:schemeClr val="accent1"/>
              </a:buClr>
              <a:buSzPts val="1400"/>
              <a:buChar char="●"/>
              <a:defRPr>
                <a:solidFill>
                  <a:schemeClr val="accent1"/>
                </a:solidFill>
              </a:defRPr>
            </a:lvl4pPr>
            <a:lvl5pPr marL="2286000" lvl="4" indent="-317500">
              <a:spcBef>
                <a:spcPts val="1600"/>
              </a:spcBef>
              <a:spcAft>
                <a:spcPts val="0"/>
              </a:spcAft>
              <a:buClr>
                <a:schemeClr val="accent1"/>
              </a:buClr>
              <a:buSzPts val="1400"/>
              <a:buChar char="○"/>
              <a:defRPr>
                <a:solidFill>
                  <a:schemeClr val="accent1"/>
                </a:solidFill>
              </a:defRPr>
            </a:lvl5pPr>
            <a:lvl6pPr marL="2743200" lvl="5" indent="-317500">
              <a:spcBef>
                <a:spcPts val="1600"/>
              </a:spcBef>
              <a:spcAft>
                <a:spcPts val="0"/>
              </a:spcAft>
              <a:buClr>
                <a:schemeClr val="accent1"/>
              </a:buClr>
              <a:buSzPts val="1400"/>
              <a:buChar char="■"/>
              <a:defRPr>
                <a:solidFill>
                  <a:schemeClr val="accent1"/>
                </a:solidFill>
              </a:defRPr>
            </a:lvl6pPr>
            <a:lvl7pPr marL="3200400" lvl="6" indent="-317500">
              <a:spcBef>
                <a:spcPts val="1600"/>
              </a:spcBef>
              <a:spcAft>
                <a:spcPts val="0"/>
              </a:spcAft>
              <a:buClr>
                <a:schemeClr val="accent1"/>
              </a:buClr>
              <a:buSzPts val="1400"/>
              <a:buChar char="●"/>
              <a:defRPr>
                <a:solidFill>
                  <a:schemeClr val="accent1"/>
                </a:solidFill>
              </a:defRPr>
            </a:lvl7pPr>
            <a:lvl8pPr marL="3657600" lvl="7" indent="-317500">
              <a:spcBef>
                <a:spcPts val="1600"/>
              </a:spcBef>
              <a:spcAft>
                <a:spcPts val="0"/>
              </a:spcAft>
              <a:buClr>
                <a:schemeClr val="accent1"/>
              </a:buClr>
              <a:buSzPts val="1400"/>
              <a:buChar char="○"/>
              <a:defRPr>
                <a:solidFill>
                  <a:schemeClr val="accent1"/>
                </a:solidFill>
              </a:defRPr>
            </a:lvl8pPr>
            <a:lvl9pPr marL="4114800" lvl="8" indent="-317500">
              <a:spcBef>
                <a:spcPts val="1600"/>
              </a:spcBef>
              <a:spcAft>
                <a:spcPts val="1600"/>
              </a:spcAft>
              <a:buClr>
                <a:schemeClr val="accent1"/>
              </a:buClr>
              <a:buSzPts val="1400"/>
              <a:buChar char="■"/>
              <a:defRPr>
                <a:solidFill>
                  <a:schemeClr val="accent1"/>
                </a:solidFill>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perback">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613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a:endParaRPr/>
          </a:p>
        </p:txBody>
      </p:sp>
      <p:sp>
        <p:nvSpPr>
          <p:cNvPr id="7" name="Google Shape;7;p1"/>
          <p:cNvSpPr txBox="1">
            <a:spLocks noGrp="1"/>
          </p:cNvSpPr>
          <p:nvPr>
            <p:ph type="body" idx="1"/>
          </p:nvPr>
        </p:nvSpPr>
        <p:spPr>
          <a:xfrm>
            <a:off x="311700" y="1171600"/>
            <a:ext cx="8520600" cy="3397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marL="914400" lvl="1"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marL="1371600" lvl="2"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marL="1828800" lvl="3"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marL="2286000" lvl="4"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marL="2743200" lvl="5"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marL="3200400" lvl="6"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marL="3657600" lvl="7"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marL="4114800" lvl="8" indent="-317500">
              <a:lnSpc>
                <a:spcPct val="115000"/>
              </a:lnSpc>
              <a:spcBef>
                <a:spcPts val="1600"/>
              </a:spcBef>
              <a:spcAft>
                <a:spcPts val="160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Old Standard TT"/>
                <a:ea typeface="Old Standard TT"/>
                <a:cs typeface="Old Standard TT"/>
                <a:sym typeface="Old Standard TT"/>
              </a:defRPr>
            </a:lvl1pPr>
            <a:lvl2pPr lvl="1" algn="r">
              <a:buNone/>
              <a:defRPr sz="1000">
                <a:solidFill>
                  <a:schemeClr val="dk1"/>
                </a:solidFill>
                <a:latin typeface="Old Standard TT"/>
                <a:ea typeface="Old Standard TT"/>
                <a:cs typeface="Old Standard TT"/>
                <a:sym typeface="Old Standard TT"/>
              </a:defRPr>
            </a:lvl2pPr>
            <a:lvl3pPr lvl="2" algn="r">
              <a:buNone/>
              <a:defRPr sz="1000">
                <a:solidFill>
                  <a:schemeClr val="dk1"/>
                </a:solidFill>
                <a:latin typeface="Old Standard TT"/>
                <a:ea typeface="Old Standard TT"/>
                <a:cs typeface="Old Standard TT"/>
                <a:sym typeface="Old Standard TT"/>
              </a:defRPr>
            </a:lvl3pPr>
            <a:lvl4pPr lvl="3" algn="r">
              <a:buNone/>
              <a:defRPr sz="1000">
                <a:solidFill>
                  <a:schemeClr val="dk1"/>
                </a:solidFill>
                <a:latin typeface="Old Standard TT"/>
                <a:ea typeface="Old Standard TT"/>
                <a:cs typeface="Old Standard TT"/>
                <a:sym typeface="Old Standard TT"/>
              </a:defRPr>
            </a:lvl4pPr>
            <a:lvl5pPr lvl="4" algn="r">
              <a:buNone/>
              <a:defRPr sz="1000">
                <a:solidFill>
                  <a:schemeClr val="dk1"/>
                </a:solidFill>
                <a:latin typeface="Old Standard TT"/>
                <a:ea typeface="Old Standard TT"/>
                <a:cs typeface="Old Standard TT"/>
                <a:sym typeface="Old Standard TT"/>
              </a:defRPr>
            </a:lvl5pPr>
            <a:lvl6pPr lvl="5" algn="r">
              <a:buNone/>
              <a:defRPr sz="1000">
                <a:solidFill>
                  <a:schemeClr val="dk1"/>
                </a:solidFill>
                <a:latin typeface="Old Standard TT"/>
                <a:ea typeface="Old Standard TT"/>
                <a:cs typeface="Old Standard TT"/>
                <a:sym typeface="Old Standard TT"/>
              </a:defRPr>
            </a:lvl6pPr>
            <a:lvl7pPr lvl="6" algn="r">
              <a:buNone/>
              <a:defRPr sz="1000">
                <a:solidFill>
                  <a:schemeClr val="dk1"/>
                </a:solidFill>
                <a:latin typeface="Old Standard TT"/>
                <a:ea typeface="Old Standard TT"/>
                <a:cs typeface="Old Standard TT"/>
                <a:sym typeface="Old Standard TT"/>
              </a:defRPr>
            </a:lvl7pPr>
            <a:lvl8pPr lvl="7" algn="r">
              <a:buNone/>
              <a:defRPr sz="1000">
                <a:solidFill>
                  <a:schemeClr val="dk1"/>
                </a:solidFill>
                <a:latin typeface="Old Standard TT"/>
                <a:ea typeface="Old Standard TT"/>
                <a:cs typeface="Old Standard TT"/>
                <a:sym typeface="Old Standard TT"/>
              </a:defRPr>
            </a:lvl8pPr>
            <a:lvl9pPr lvl="8" algn="r">
              <a:buNone/>
              <a:defRPr sz="1000">
                <a:solidFill>
                  <a:schemeClr val="dk1"/>
                </a:solidFill>
                <a:latin typeface="Old Standard TT"/>
                <a:ea typeface="Old Standard TT"/>
                <a:cs typeface="Old Standard TT"/>
                <a:sym typeface="Old Standard TT"/>
              </a:defRPr>
            </a:lvl9pPr>
          </a:lstStyle>
          <a:p>
            <a:pPr marL="0" lvl="0" indent="0" algn="r" rtl="0">
              <a:spcBef>
                <a:spcPts val="0"/>
              </a:spcBef>
              <a:spcAft>
                <a:spcPts val="0"/>
              </a:spcAft>
              <a:buNone/>
            </a:pPr>
            <a:fld id="{00000000-1234-1234-1234-123412341234}" type="slidenum">
              <a:rPr lang="pt-BR"/>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g"/></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311700" y="303250"/>
            <a:ext cx="8520600" cy="1282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pt-BR" sz="2300">
                <a:latin typeface="Times New Roman"/>
                <a:ea typeface="Times New Roman"/>
                <a:cs typeface="Times New Roman"/>
                <a:sym typeface="Times New Roman"/>
              </a:rPr>
              <a:t>CENTRO UNIVERSITÁRIO DO SUL DE MINAS</a:t>
            </a:r>
            <a:endParaRPr sz="2300">
              <a:latin typeface="Times New Roman"/>
              <a:ea typeface="Times New Roman"/>
              <a:cs typeface="Times New Roman"/>
              <a:sym typeface="Times New Roman"/>
            </a:endParaRPr>
          </a:p>
          <a:p>
            <a:pPr marL="0" lvl="0" indent="0" algn="ctr" rtl="0">
              <a:spcBef>
                <a:spcPts val="0"/>
              </a:spcBef>
              <a:spcAft>
                <a:spcPts val="0"/>
              </a:spcAft>
              <a:buNone/>
            </a:pPr>
            <a:r>
              <a:rPr lang="pt-BR" sz="2500">
                <a:latin typeface="Times New Roman"/>
                <a:ea typeface="Times New Roman"/>
                <a:cs typeface="Times New Roman"/>
                <a:sym typeface="Times New Roman"/>
              </a:rPr>
              <a:t>P</a:t>
            </a:r>
            <a:r>
              <a:rPr lang="pt-BR" sz="2300">
                <a:latin typeface="Times New Roman"/>
                <a:ea typeface="Times New Roman"/>
                <a:cs typeface="Times New Roman"/>
                <a:sym typeface="Times New Roman"/>
              </a:rPr>
              <a:t>ROJETO DO TRABALHO DE CONCLUSÃO DE CURSO</a:t>
            </a:r>
            <a:endParaRPr sz="2300">
              <a:latin typeface="Times New Roman"/>
              <a:ea typeface="Times New Roman"/>
              <a:cs typeface="Times New Roman"/>
              <a:sym typeface="Times New Roman"/>
            </a:endParaRPr>
          </a:p>
          <a:p>
            <a:pPr marL="0" lvl="0" indent="0" algn="ctr" rtl="0">
              <a:spcBef>
                <a:spcPts val="0"/>
              </a:spcBef>
              <a:spcAft>
                <a:spcPts val="0"/>
              </a:spcAft>
              <a:buNone/>
            </a:pPr>
            <a:r>
              <a:rPr lang="pt-BR" sz="2300">
                <a:latin typeface="Times New Roman"/>
                <a:ea typeface="Times New Roman"/>
                <a:cs typeface="Times New Roman"/>
                <a:sym typeface="Times New Roman"/>
              </a:rPr>
              <a:t>CURSO DE ENGENHARIA AGRONÔMICA</a:t>
            </a:r>
            <a:r>
              <a:rPr lang="pt-BR" sz="2500">
                <a:latin typeface="Times New Roman"/>
                <a:ea typeface="Times New Roman"/>
                <a:cs typeface="Times New Roman"/>
                <a:sym typeface="Times New Roman"/>
              </a:rPr>
              <a:t> 	</a:t>
            </a:r>
            <a:endParaRPr sz="2500">
              <a:latin typeface="Times New Roman"/>
              <a:ea typeface="Times New Roman"/>
              <a:cs typeface="Times New Roman"/>
              <a:sym typeface="Times New Roman"/>
            </a:endParaRPr>
          </a:p>
        </p:txBody>
      </p:sp>
      <p:sp>
        <p:nvSpPr>
          <p:cNvPr id="60" name="Google Shape;60;p13"/>
          <p:cNvSpPr txBox="1">
            <a:spLocks noGrp="1"/>
          </p:cNvSpPr>
          <p:nvPr>
            <p:ph type="subTitle" idx="1"/>
          </p:nvPr>
        </p:nvSpPr>
        <p:spPr>
          <a:xfrm>
            <a:off x="838400" y="1708750"/>
            <a:ext cx="7910400" cy="147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ctr" rtl="0">
              <a:spcBef>
                <a:spcPts val="0"/>
              </a:spcBef>
              <a:spcAft>
                <a:spcPts val="0"/>
              </a:spcAft>
              <a:buNone/>
            </a:pPr>
            <a:endParaRPr b="1" dirty="0"/>
          </a:p>
          <a:p>
            <a:pPr marL="0" lvl="0" indent="0" algn="ctr" rtl="0">
              <a:spcBef>
                <a:spcPts val="0"/>
              </a:spcBef>
              <a:spcAft>
                <a:spcPts val="0"/>
              </a:spcAft>
              <a:buNone/>
            </a:pPr>
            <a:r>
              <a:rPr lang="pt-BR" b="1" dirty="0">
                <a:solidFill>
                  <a:srgbClr val="FFFFFF"/>
                </a:solidFill>
                <a:latin typeface="Times New Roman"/>
                <a:ea typeface="Times New Roman"/>
                <a:cs typeface="Times New Roman"/>
                <a:sym typeface="Times New Roman"/>
              </a:rPr>
              <a:t>DIFERENTES DOSES DE STIMULATE SOBRE MUDAS </a:t>
            </a:r>
            <a:r>
              <a:rPr lang="pt-BR" b="1" dirty="0" smtClean="0">
                <a:solidFill>
                  <a:srgbClr val="FFFFFF"/>
                </a:solidFill>
                <a:latin typeface="Times New Roman"/>
                <a:ea typeface="Times New Roman"/>
                <a:cs typeface="Times New Roman"/>
                <a:sym typeface="Times New Roman"/>
              </a:rPr>
              <a:t>DE CAFÉ</a:t>
            </a:r>
            <a:endParaRPr b="1" dirty="0" smtClean="0">
              <a:solidFill>
                <a:srgbClr val="FFFFFF"/>
              </a:solidFill>
              <a:latin typeface="Times New Roman"/>
              <a:ea typeface="Times New Roman"/>
              <a:cs typeface="Times New Roman"/>
              <a:sym typeface="Times New Roman"/>
            </a:endParaRPr>
          </a:p>
          <a:p>
            <a:pPr marL="0" lvl="0" indent="0" algn="ctr" rtl="0">
              <a:spcBef>
                <a:spcPts val="0"/>
              </a:spcBef>
              <a:spcAft>
                <a:spcPts val="0"/>
              </a:spcAft>
              <a:buNone/>
            </a:pPr>
            <a:endParaRPr b="1" dirty="0" smtClean="0"/>
          </a:p>
          <a:p>
            <a:pPr marL="914400" lvl="0" indent="457200" algn="l" rtl="0">
              <a:spcBef>
                <a:spcPts val="0"/>
              </a:spcBef>
              <a:spcAft>
                <a:spcPts val="0"/>
              </a:spcAft>
              <a:buNone/>
            </a:pPr>
            <a:r>
              <a:rPr lang="pt-BR" dirty="0" smtClean="0">
                <a:solidFill>
                  <a:srgbClr val="FFFFFF"/>
                </a:solidFill>
                <a:latin typeface="Times New Roman"/>
                <a:ea typeface="Times New Roman"/>
                <a:cs typeface="Times New Roman"/>
                <a:sym typeface="Times New Roman"/>
              </a:rPr>
              <a:t>	ALUNO: Gustavo Barbosa Rios</a:t>
            </a:r>
            <a:endParaRPr dirty="0" smtClean="0">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r>
              <a:rPr lang="pt-BR" dirty="0">
                <a:solidFill>
                  <a:srgbClr val="FFFFFF"/>
                </a:solidFill>
                <a:latin typeface="Times New Roman"/>
                <a:ea typeface="Times New Roman"/>
                <a:cs typeface="Times New Roman"/>
                <a:sym typeface="Times New Roman"/>
              </a:rPr>
              <a:t>		</a:t>
            </a:r>
            <a:r>
              <a:rPr lang="pt-BR" dirty="0" smtClean="0">
                <a:solidFill>
                  <a:srgbClr val="FFFFFF"/>
                </a:solidFill>
                <a:latin typeface="Times New Roman"/>
                <a:ea typeface="Times New Roman"/>
                <a:cs typeface="Times New Roman"/>
                <a:sym typeface="Times New Roman"/>
              </a:rPr>
              <a:t>ORIENTADOR</a:t>
            </a:r>
            <a:r>
              <a:rPr lang="pt-BR" dirty="0">
                <a:solidFill>
                  <a:srgbClr val="FFFFFF"/>
                </a:solidFill>
                <a:latin typeface="Times New Roman"/>
                <a:ea typeface="Times New Roman"/>
                <a:cs typeface="Times New Roman"/>
                <a:sym typeface="Times New Roman"/>
              </a:rPr>
              <a:t>: Gustavo Rennó Reis Almeida</a:t>
            </a:r>
            <a:endParaRPr dirty="0">
              <a:solidFill>
                <a:srgbClr val="FFFFFF"/>
              </a:solidFill>
              <a:latin typeface="Times New Roman"/>
              <a:ea typeface="Times New Roman"/>
              <a:cs typeface="Times New Roman"/>
              <a:sym typeface="Times New Roman"/>
            </a:endParaRPr>
          </a:p>
        </p:txBody>
      </p:sp>
      <p:pic>
        <p:nvPicPr>
          <p:cNvPr id="61" name="Google Shape;61;p13"/>
          <p:cNvPicPr preferRelativeResize="0"/>
          <p:nvPr/>
        </p:nvPicPr>
        <p:blipFill>
          <a:blip r:embed="rId3">
            <a:alphaModFix/>
          </a:blip>
          <a:stretch>
            <a:fillRect/>
          </a:stretch>
        </p:blipFill>
        <p:spPr>
          <a:xfrm>
            <a:off x="415722" y="3302950"/>
            <a:ext cx="1031003" cy="147120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2"/>
          <p:cNvSpPr txBox="1">
            <a:spLocks noGrp="1"/>
          </p:cNvSpPr>
          <p:nvPr>
            <p:ph type="title"/>
          </p:nvPr>
        </p:nvSpPr>
        <p:spPr>
          <a:xfrm>
            <a:off x="311700" y="88125"/>
            <a:ext cx="85206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a:latin typeface="Times New Roman"/>
                <a:ea typeface="Times New Roman"/>
                <a:cs typeface="Times New Roman"/>
                <a:sym typeface="Times New Roman"/>
              </a:rPr>
              <a:t>REVISÃO DE LITERATURA</a:t>
            </a:r>
            <a:endParaRPr>
              <a:latin typeface="Times New Roman"/>
              <a:ea typeface="Times New Roman"/>
              <a:cs typeface="Times New Roman"/>
              <a:sym typeface="Times New Roman"/>
            </a:endParaRPr>
          </a:p>
        </p:txBody>
      </p:sp>
      <p:sp>
        <p:nvSpPr>
          <p:cNvPr id="128" name="Google Shape;128;p22"/>
          <p:cNvSpPr txBox="1">
            <a:spLocks noGrp="1"/>
          </p:cNvSpPr>
          <p:nvPr>
            <p:ph type="body" idx="1"/>
          </p:nvPr>
        </p:nvSpPr>
        <p:spPr>
          <a:xfrm>
            <a:off x="353700" y="1957825"/>
            <a:ext cx="3718200" cy="2907900"/>
          </a:xfrm>
          <a:prstGeom prst="rect">
            <a:avLst/>
          </a:prstGeom>
        </p:spPr>
        <p:txBody>
          <a:bodyPr spcFirstLastPara="1" wrap="square" lIns="91425" tIns="91425" rIns="91425" bIns="91425" anchor="t" anchorCtr="0">
            <a:noAutofit/>
          </a:bodyPr>
          <a:lstStyle/>
          <a:p>
            <a:pPr marL="457200" lvl="0" indent="-342900" algn="just" rtl="0">
              <a:spcBef>
                <a:spcPts val="0"/>
              </a:spcBef>
              <a:spcAft>
                <a:spcPts val="0"/>
              </a:spcAft>
              <a:buSzPts val="1800"/>
              <a:buFont typeface="Times New Roman"/>
              <a:buChar char="-"/>
            </a:pPr>
            <a:r>
              <a:rPr lang="pt-BR">
                <a:latin typeface="Times New Roman"/>
                <a:ea typeface="Times New Roman"/>
                <a:cs typeface="Times New Roman"/>
                <a:sym typeface="Times New Roman"/>
              </a:rPr>
              <a:t>Produção via semente (SAKIYAMA, 1999).</a:t>
            </a:r>
            <a:endParaRPr>
              <a:latin typeface="Times New Roman"/>
              <a:ea typeface="Times New Roman"/>
              <a:cs typeface="Times New Roman"/>
              <a:sym typeface="Times New Roman"/>
            </a:endParaRPr>
          </a:p>
          <a:p>
            <a:pPr marL="457200" lvl="0" indent="-342900" algn="just" rtl="0">
              <a:spcBef>
                <a:spcPts val="0"/>
              </a:spcBef>
              <a:spcAft>
                <a:spcPts val="0"/>
              </a:spcAft>
              <a:buSzPts val="1800"/>
              <a:buFont typeface="Times New Roman"/>
              <a:buChar char="-"/>
            </a:pPr>
            <a:r>
              <a:rPr lang="pt-BR">
                <a:latin typeface="Times New Roman"/>
                <a:ea typeface="Times New Roman"/>
                <a:cs typeface="Times New Roman"/>
                <a:sym typeface="Times New Roman"/>
              </a:rPr>
              <a:t>Qualidade fitossanitária (FALCO et al.,).</a:t>
            </a:r>
            <a:endParaRPr>
              <a:latin typeface="Times New Roman"/>
              <a:ea typeface="Times New Roman"/>
              <a:cs typeface="Times New Roman"/>
              <a:sym typeface="Times New Roman"/>
            </a:endParaRPr>
          </a:p>
          <a:p>
            <a:pPr marL="457200" lvl="0" indent="-342900" algn="just" rtl="0">
              <a:spcBef>
                <a:spcPts val="0"/>
              </a:spcBef>
              <a:spcAft>
                <a:spcPts val="0"/>
              </a:spcAft>
              <a:buSzPts val="1800"/>
              <a:buFont typeface="Times New Roman"/>
              <a:buChar char="-"/>
            </a:pPr>
            <a:r>
              <a:rPr lang="pt-BR">
                <a:latin typeface="Times New Roman"/>
                <a:ea typeface="Times New Roman"/>
                <a:cs typeface="Times New Roman"/>
                <a:sym typeface="Times New Roman"/>
              </a:rPr>
              <a:t>Boa genética (FALCO et al.,) .</a:t>
            </a:r>
            <a:endParaRPr>
              <a:latin typeface="Times New Roman"/>
              <a:ea typeface="Times New Roman"/>
              <a:cs typeface="Times New Roman"/>
              <a:sym typeface="Times New Roman"/>
            </a:endParaRPr>
          </a:p>
          <a:p>
            <a:pPr marL="457200" lvl="0" indent="-342900" algn="just" rtl="0">
              <a:spcBef>
                <a:spcPts val="0"/>
              </a:spcBef>
              <a:spcAft>
                <a:spcPts val="0"/>
              </a:spcAft>
              <a:buSzPts val="1800"/>
              <a:buFont typeface="Times New Roman"/>
              <a:buChar char="-"/>
            </a:pPr>
            <a:r>
              <a:rPr lang="pt-BR">
                <a:latin typeface="Times New Roman"/>
                <a:ea typeface="Times New Roman"/>
                <a:cs typeface="Times New Roman"/>
                <a:sym typeface="Times New Roman"/>
              </a:rPr>
              <a:t>Mudas sadias (EMBRAPA, 2002).</a:t>
            </a:r>
            <a:endParaRPr>
              <a:latin typeface="Times New Roman"/>
              <a:ea typeface="Times New Roman"/>
              <a:cs typeface="Times New Roman"/>
              <a:sym typeface="Times New Roman"/>
            </a:endParaRPr>
          </a:p>
        </p:txBody>
      </p:sp>
      <p:pic>
        <p:nvPicPr>
          <p:cNvPr id="129" name="Google Shape;129;p22"/>
          <p:cNvPicPr preferRelativeResize="0"/>
          <p:nvPr/>
        </p:nvPicPr>
        <p:blipFill>
          <a:blip r:embed="rId3">
            <a:alphaModFix/>
          </a:blip>
          <a:stretch>
            <a:fillRect/>
          </a:stretch>
        </p:blipFill>
        <p:spPr>
          <a:xfrm>
            <a:off x="4281875" y="1889275"/>
            <a:ext cx="4293251" cy="2574275"/>
          </a:xfrm>
          <a:prstGeom prst="rect">
            <a:avLst/>
          </a:prstGeom>
          <a:noFill/>
          <a:ln>
            <a:noFill/>
          </a:ln>
        </p:spPr>
      </p:pic>
      <p:sp>
        <p:nvSpPr>
          <p:cNvPr id="130" name="Google Shape;130;p22"/>
          <p:cNvSpPr txBox="1"/>
          <p:nvPr/>
        </p:nvSpPr>
        <p:spPr>
          <a:xfrm>
            <a:off x="146075" y="967475"/>
            <a:ext cx="8019600" cy="724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chemeClr val="dk1"/>
              </a:buClr>
              <a:buSzPts val="1100"/>
              <a:buFont typeface="Arial"/>
              <a:buNone/>
            </a:pPr>
            <a:r>
              <a:rPr lang="pt-BR" sz="1800" b="1">
                <a:solidFill>
                  <a:schemeClr val="dk1"/>
                </a:solidFill>
                <a:latin typeface="Times New Roman"/>
                <a:ea typeface="Times New Roman"/>
                <a:cs typeface="Times New Roman"/>
                <a:sym typeface="Times New Roman"/>
              </a:rPr>
              <a:t>PRODUÇÃO DE MUDAS CAFEEIRAS PARA IMPLANTAÇÃO DE LAVOURA:</a:t>
            </a:r>
            <a:endParaRPr>
              <a:latin typeface="Old Standard TT"/>
              <a:ea typeface="Old Standard TT"/>
              <a:cs typeface="Old Standard TT"/>
              <a:sym typeface="Old Standard T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3"/>
          <p:cNvSpPr txBox="1">
            <a:spLocks noGrp="1"/>
          </p:cNvSpPr>
          <p:nvPr>
            <p:ph type="title"/>
          </p:nvPr>
        </p:nvSpPr>
        <p:spPr>
          <a:xfrm>
            <a:off x="311700" y="140625"/>
            <a:ext cx="85206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a:latin typeface="Times New Roman"/>
                <a:ea typeface="Times New Roman"/>
                <a:cs typeface="Times New Roman"/>
                <a:sym typeface="Times New Roman"/>
              </a:rPr>
              <a:t>REVISÃO DE LITERATURA</a:t>
            </a:r>
            <a:endParaRPr>
              <a:latin typeface="Times New Roman"/>
              <a:ea typeface="Times New Roman"/>
              <a:cs typeface="Times New Roman"/>
              <a:sym typeface="Times New Roman"/>
            </a:endParaRPr>
          </a:p>
        </p:txBody>
      </p:sp>
      <p:sp>
        <p:nvSpPr>
          <p:cNvPr id="136" name="Google Shape;136;p23"/>
          <p:cNvSpPr txBox="1">
            <a:spLocks noGrp="1"/>
          </p:cNvSpPr>
          <p:nvPr>
            <p:ph type="body" idx="1"/>
          </p:nvPr>
        </p:nvSpPr>
        <p:spPr>
          <a:xfrm>
            <a:off x="311700" y="803150"/>
            <a:ext cx="4872900" cy="222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b="1">
                <a:latin typeface="Times New Roman"/>
                <a:ea typeface="Times New Roman"/>
                <a:cs typeface="Times New Roman"/>
                <a:sym typeface="Times New Roman"/>
              </a:rPr>
              <a:t>BIOESTIMULANTE: </a:t>
            </a:r>
            <a:endParaRPr>
              <a:latin typeface="Times New Roman"/>
              <a:ea typeface="Times New Roman"/>
              <a:cs typeface="Times New Roman"/>
              <a:sym typeface="Times New Roman"/>
            </a:endParaRPr>
          </a:p>
          <a:p>
            <a:pPr marL="457200" lvl="0" indent="-342900" algn="l" rtl="0">
              <a:spcBef>
                <a:spcPts val="1600"/>
              </a:spcBef>
              <a:spcAft>
                <a:spcPts val="0"/>
              </a:spcAft>
              <a:buSzPts val="1800"/>
              <a:buFont typeface="Times New Roman"/>
              <a:buChar char="-"/>
            </a:pPr>
            <a:r>
              <a:rPr lang="pt-BR">
                <a:latin typeface="Times New Roman"/>
                <a:ea typeface="Times New Roman"/>
                <a:cs typeface="Times New Roman"/>
                <a:sym typeface="Times New Roman"/>
              </a:rPr>
              <a:t>Substâncias sintéticas ou naturais (KLAHOLD et al).</a:t>
            </a:r>
            <a:endParaRPr>
              <a:latin typeface="Times New Roman"/>
              <a:ea typeface="Times New Roman"/>
              <a:cs typeface="Times New Roman"/>
              <a:sym typeface="Times New Roman"/>
            </a:endParaRPr>
          </a:p>
          <a:p>
            <a:pPr marL="457200" lvl="0" indent="-342900" algn="l" rtl="0">
              <a:spcBef>
                <a:spcPts val="0"/>
              </a:spcBef>
              <a:spcAft>
                <a:spcPts val="0"/>
              </a:spcAft>
              <a:buSzPts val="1800"/>
              <a:buFont typeface="Times New Roman"/>
              <a:buChar char="-"/>
            </a:pPr>
            <a:r>
              <a:rPr lang="pt-BR">
                <a:latin typeface="Times New Roman"/>
                <a:ea typeface="Times New Roman"/>
                <a:cs typeface="Times New Roman"/>
                <a:sym typeface="Times New Roman"/>
              </a:rPr>
              <a:t>Isento de substâncias agrotóxicas (MÓRGOR, 2010).</a:t>
            </a:r>
            <a:endParaRPr>
              <a:latin typeface="Times New Roman"/>
              <a:ea typeface="Times New Roman"/>
              <a:cs typeface="Times New Roman"/>
              <a:sym typeface="Times New Roman"/>
            </a:endParaRPr>
          </a:p>
          <a:p>
            <a:pPr marL="457200" lvl="0" indent="-342900" algn="l" rtl="0">
              <a:spcBef>
                <a:spcPts val="0"/>
              </a:spcBef>
              <a:spcAft>
                <a:spcPts val="0"/>
              </a:spcAft>
              <a:buSzPts val="1800"/>
              <a:buFont typeface="Times New Roman"/>
              <a:buChar char="-"/>
            </a:pPr>
            <a:r>
              <a:rPr lang="pt-BR">
                <a:latin typeface="Times New Roman"/>
                <a:ea typeface="Times New Roman"/>
                <a:cs typeface="Times New Roman"/>
                <a:sym typeface="Times New Roman"/>
              </a:rPr>
              <a:t>Atua na atividade fisiológica da planta (LONG, 2019).</a:t>
            </a:r>
            <a:endParaRPr>
              <a:latin typeface="Times New Roman"/>
              <a:ea typeface="Times New Roman"/>
              <a:cs typeface="Times New Roman"/>
              <a:sym typeface="Times New Roman"/>
            </a:endParaRPr>
          </a:p>
          <a:p>
            <a:pPr marL="457200" lvl="0" indent="-342900" algn="l" rtl="0">
              <a:spcBef>
                <a:spcPts val="0"/>
              </a:spcBef>
              <a:spcAft>
                <a:spcPts val="0"/>
              </a:spcAft>
              <a:buSzPts val="1800"/>
              <a:buFont typeface="Times New Roman"/>
              <a:buChar char="-"/>
            </a:pPr>
            <a:r>
              <a:rPr lang="pt-BR">
                <a:latin typeface="Times New Roman"/>
                <a:ea typeface="Times New Roman"/>
                <a:cs typeface="Times New Roman"/>
                <a:sym typeface="Times New Roman"/>
              </a:rPr>
              <a:t>Estimula processos hormonais (MAPA, 2010).</a:t>
            </a:r>
            <a:endParaRPr>
              <a:latin typeface="Times New Roman"/>
              <a:ea typeface="Times New Roman"/>
              <a:cs typeface="Times New Roman"/>
              <a:sym typeface="Times New Roman"/>
            </a:endParaRPr>
          </a:p>
        </p:txBody>
      </p:sp>
      <p:pic>
        <p:nvPicPr>
          <p:cNvPr id="137" name="Google Shape;137;p23"/>
          <p:cNvPicPr preferRelativeResize="0"/>
          <p:nvPr/>
        </p:nvPicPr>
        <p:blipFill>
          <a:blip r:embed="rId3">
            <a:alphaModFix/>
          </a:blip>
          <a:stretch>
            <a:fillRect/>
          </a:stretch>
        </p:blipFill>
        <p:spPr>
          <a:xfrm>
            <a:off x="5326500" y="1357575"/>
            <a:ext cx="3654600" cy="2705659"/>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4"/>
          <p:cNvSpPr txBox="1">
            <a:spLocks noGrp="1"/>
          </p:cNvSpPr>
          <p:nvPr>
            <p:ph type="title"/>
          </p:nvPr>
        </p:nvSpPr>
        <p:spPr>
          <a:xfrm>
            <a:off x="406175" y="88125"/>
            <a:ext cx="85206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a:latin typeface="Times New Roman"/>
                <a:ea typeface="Times New Roman"/>
                <a:cs typeface="Times New Roman"/>
                <a:sym typeface="Times New Roman"/>
              </a:rPr>
              <a:t>REVISÃO DE LITERATURA</a:t>
            </a:r>
            <a:endParaRPr>
              <a:latin typeface="Times New Roman"/>
              <a:ea typeface="Times New Roman"/>
              <a:cs typeface="Times New Roman"/>
              <a:sym typeface="Times New Roman"/>
            </a:endParaRPr>
          </a:p>
        </p:txBody>
      </p:sp>
      <p:sp>
        <p:nvSpPr>
          <p:cNvPr id="143" name="Google Shape;143;p24"/>
          <p:cNvSpPr txBox="1">
            <a:spLocks noGrp="1"/>
          </p:cNvSpPr>
          <p:nvPr>
            <p:ph type="body" idx="1"/>
          </p:nvPr>
        </p:nvSpPr>
        <p:spPr>
          <a:xfrm>
            <a:off x="654775" y="1204950"/>
            <a:ext cx="5535900" cy="273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b="1">
                <a:latin typeface="Times New Roman"/>
                <a:ea typeface="Times New Roman"/>
                <a:cs typeface="Times New Roman"/>
                <a:sym typeface="Times New Roman"/>
              </a:rPr>
              <a:t>GIBERELINA </a:t>
            </a:r>
            <a:endParaRPr b="1">
              <a:latin typeface="Times New Roman"/>
              <a:ea typeface="Times New Roman"/>
              <a:cs typeface="Times New Roman"/>
              <a:sym typeface="Times New Roman"/>
            </a:endParaRPr>
          </a:p>
          <a:p>
            <a:pPr marL="457200" lvl="0" indent="-342900" algn="just" rtl="0">
              <a:spcBef>
                <a:spcPts val="1600"/>
              </a:spcBef>
              <a:spcAft>
                <a:spcPts val="0"/>
              </a:spcAft>
              <a:buSzPts val="1800"/>
              <a:buFont typeface="Times New Roman"/>
              <a:buChar char="-"/>
            </a:pPr>
            <a:r>
              <a:rPr lang="pt-BR">
                <a:latin typeface="Times New Roman"/>
                <a:ea typeface="Times New Roman"/>
                <a:cs typeface="Times New Roman"/>
                <a:sym typeface="Times New Roman"/>
              </a:rPr>
              <a:t>Hormônio vegetal (AMARAL, L. I. V.;).</a:t>
            </a:r>
            <a:endParaRPr>
              <a:latin typeface="Times New Roman"/>
              <a:ea typeface="Times New Roman"/>
              <a:cs typeface="Times New Roman"/>
              <a:sym typeface="Times New Roman"/>
            </a:endParaRPr>
          </a:p>
          <a:p>
            <a:pPr marL="457200" lvl="0" indent="-342900" algn="just" rtl="0">
              <a:spcBef>
                <a:spcPts val="0"/>
              </a:spcBef>
              <a:spcAft>
                <a:spcPts val="0"/>
              </a:spcAft>
              <a:buSzPts val="1800"/>
              <a:buFont typeface="Times New Roman"/>
              <a:buChar char="-"/>
            </a:pPr>
            <a:r>
              <a:rPr lang="pt-BR">
                <a:latin typeface="Times New Roman"/>
                <a:ea typeface="Times New Roman"/>
                <a:cs typeface="Times New Roman"/>
                <a:sym typeface="Times New Roman"/>
              </a:rPr>
              <a:t>Encontradas no sistema apical das raízes e sementes no processo de germinação (AMARAL, L. I. V.;).</a:t>
            </a:r>
            <a:endParaRPr>
              <a:latin typeface="Times New Roman"/>
              <a:ea typeface="Times New Roman"/>
              <a:cs typeface="Times New Roman"/>
              <a:sym typeface="Times New Roman"/>
            </a:endParaRPr>
          </a:p>
          <a:p>
            <a:pPr marL="457200" lvl="0" indent="-342900" algn="just" rtl="0">
              <a:spcBef>
                <a:spcPts val="0"/>
              </a:spcBef>
              <a:spcAft>
                <a:spcPts val="0"/>
              </a:spcAft>
              <a:buSzPts val="1800"/>
              <a:buFont typeface="Times New Roman"/>
              <a:buChar char="-"/>
            </a:pPr>
            <a:r>
              <a:rPr lang="pt-BR">
                <a:latin typeface="Times New Roman"/>
                <a:ea typeface="Times New Roman"/>
                <a:cs typeface="Times New Roman"/>
                <a:sym typeface="Times New Roman"/>
              </a:rPr>
              <a:t>Quebra de dormência e mobilização de reservas (MAPA, 2010).</a:t>
            </a:r>
            <a:endParaRPr>
              <a:latin typeface="Times New Roman"/>
              <a:ea typeface="Times New Roman"/>
              <a:cs typeface="Times New Roman"/>
              <a:sym typeface="Times New Roman"/>
            </a:endParaRPr>
          </a:p>
          <a:p>
            <a:pPr marL="457200" lvl="0" indent="-342900" algn="just" rtl="0">
              <a:spcBef>
                <a:spcPts val="0"/>
              </a:spcBef>
              <a:spcAft>
                <a:spcPts val="0"/>
              </a:spcAft>
              <a:buSzPts val="1800"/>
              <a:buFont typeface="Times New Roman"/>
              <a:buChar char="-"/>
            </a:pPr>
            <a:r>
              <a:rPr lang="pt-BR">
                <a:latin typeface="Times New Roman"/>
                <a:ea typeface="Times New Roman"/>
                <a:cs typeface="Times New Roman"/>
                <a:sym typeface="Times New Roman"/>
              </a:rPr>
              <a:t>Transição da fase juvenil para madura (ZEIGER, 2009).</a:t>
            </a:r>
            <a:endParaRPr>
              <a:latin typeface="Times New Roman"/>
              <a:ea typeface="Times New Roman"/>
              <a:cs typeface="Times New Roman"/>
              <a:sym typeface="Times New Roman"/>
            </a:endParaRPr>
          </a:p>
          <a:p>
            <a:pPr marL="0" lvl="0" indent="0" algn="l" rtl="0">
              <a:spcBef>
                <a:spcPts val="1600"/>
              </a:spcBef>
              <a:spcAft>
                <a:spcPts val="1600"/>
              </a:spcAft>
              <a:buNone/>
            </a:pPr>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5"/>
          <p:cNvSpPr txBox="1">
            <a:spLocks noGrp="1"/>
          </p:cNvSpPr>
          <p:nvPr>
            <p:ph type="title"/>
          </p:nvPr>
        </p:nvSpPr>
        <p:spPr>
          <a:xfrm>
            <a:off x="311700" y="113550"/>
            <a:ext cx="85206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a:latin typeface="Times New Roman"/>
                <a:ea typeface="Times New Roman"/>
                <a:cs typeface="Times New Roman"/>
                <a:sym typeface="Times New Roman"/>
              </a:rPr>
              <a:t>REVISÃO DE LITERATURA</a:t>
            </a:r>
            <a:endParaRPr>
              <a:latin typeface="Times New Roman"/>
              <a:ea typeface="Times New Roman"/>
              <a:cs typeface="Times New Roman"/>
              <a:sym typeface="Times New Roman"/>
            </a:endParaRPr>
          </a:p>
        </p:txBody>
      </p:sp>
      <p:sp>
        <p:nvSpPr>
          <p:cNvPr id="149" name="Google Shape;149;p25"/>
          <p:cNvSpPr txBox="1">
            <a:spLocks noGrp="1"/>
          </p:cNvSpPr>
          <p:nvPr>
            <p:ph type="body" idx="1"/>
          </p:nvPr>
        </p:nvSpPr>
        <p:spPr>
          <a:xfrm>
            <a:off x="425475" y="1158625"/>
            <a:ext cx="8568300" cy="216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b="1">
                <a:latin typeface="Times New Roman"/>
                <a:ea typeface="Times New Roman"/>
                <a:cs typeface="Times New Roman"/>
                <a:sym typeface="Times New Roman"/>
              </a:rPr>
              <a:t>CINETINA</a:t>
            </a:r>
            <a:endParaRPr b="1">
              <a:latin typeface="Times New Roman"/>
              <a:ea typeface="Times New Roman"/>
              <a:cs typeface="Times New Roman"/>
              <a:sym typeface="Times New Roman"/>
            </a:endParaRPr>
          </a:p>
          <a:p>
            <a:pPr marL="457200" lvl="0" indent="-342900" algn="l" rtl="0">
              <a:spcBef>
                <a:spcPts val="1600"/>
              </a:spcBef>
              <a:spcAft>
                <a:spcPts val="0"/>
              </a:spcAft>
              <a:buSzPts val="1800"/>
              <a:buFont typeface="Times New Roman"/>
              <a:buChar char="-"/>
            </a:pPr>
            <a:r>
              <a:rPr lang="pt-BR">
                <a:latin typeface="Times New Roman"/>
                <a:ea typeface="Times New Roman"/>
                <a:cs typeface="Times New Roman"/>
                <a:sym typeface="Times New Roman"/>
              </a:rPr>
              <a:t>Substância sintética (VIEIRA, 2002).</a:t>
            </a:r>
            <a:endParaRPr>
              <a:latin typeface="Times New Roman"/>
              <a:ea typeface="Times New Roman"/>
              <a:cs typeface="Times New Roman"/>
              <a:sym typeface="Times New Roman"/>
            </a:endParaRPr>
          </a:p>
          <a:p>
            <a:pPr marL="457200" lvl="0" indent="-342900" algn="l" rtl="0">
              <a:spcBef>
                <a:spcPts val="0"/>
              </a:spcBef>
              <a:spcAft>
                <a:spcPts val="0"/>
              </a:spcAft>
              <a:buSzPts val="1800"/>
              <a:buFont typeface="Times New Roman"/>
              <a:buChar char="-"/>
            </a:pPr>
            <a:r>
              <a:rPr lang="pt-BR">
                <a:latin typeface="Times New Roman"/>
                <a:ea typeface="Times New Roman"/>
                <a:cs typeface="Times New Roman"/>
                <a:sym typeface="Times New Roman"/>
              </a:rPr>
              <a:t>Dominância apical (MONTEIRO, 2002).</a:t>
            </a:r>
            <a:endParaRPr>
              <a:latin typeface="Times New Roman"/>
              <a:ea typeface="Times New Roman"/>
              <a:cs typeface="Times New Roman"/>
              <a:sym typeface="Times New Roman"/>
            </a:endParaRPr>
          </a:p>
          <a:p>
            <a:pPr marL="457200" lvl="0" indent="-342900" algn="l" rtl="0">
              <a:spcBef>
                <a:spcPts val="0"/>
              </a:spcBef>
              <a:spcAft>
                <a:spcPts val="0"/>
              </a:spcAft>
              <a:buSzPts val="1800"/>
              <a:buFont typeface="Times New Roman"/>
              <a:buChar char="-"/>
            </a:pPr>
            <a:r>
              <a:rPr lang="pt-BR">
                <a:latin typeface="Times New Roman"/>
                <a:ea typeface="Times New Roman"/>
                <a:cs typeface="Times New Roman"/>
                <a:sym typeface="Times New Roman"/>
              </a:rPr>
              <a:t>Atividades enzimáticas (RAVEN, 2000).</a:t>
            </a:r>
            <a:endParaRPr>
              <a:latin typeface="Times New Roman"/>
              <a:ea typeface="Times New Roman"/>
              <a:cs typeface="Times New Roman"/>
              <a:sym typeface="Times New Roman"/>
            </a:endParaRPr>
          </a:p>
          <a:p>
            <a:pPr marL="457200" lvl="0" indent="-342900" algn="l" rtl="0">
              <a:spcBef>
                <a:spcPts val="0"/>
              </a:spcBef>
              <a:spcAft>
                <a:spcPts val="0"/>
              </a:spcAft>
              <a:buSzPts val="1800"/>
              <a:buFont typeface="Times New Roman"/>
              <a:buChar char="-"/>
            </a:pPr>
            <a:r>
              <a:rPr lang="pt-BR">
                <a:latin typeface="Times New Roman"/>
                <a:ea typeface="Times New Roman"/>
                <a:cs typeface="Times New Roman"/>
                <a:sym typeface="Times New Roman"/>
              </a:rPr>
              <a:t>Alongamento e crescimento de célula (VIEIRA, 2002).</a:t>
            </a:r>
            <a:endParaRPr>
              <a:latin typeface="Times New Roman"/>
              <a:ea typeface="Times New Roman"/>
              <a:cs typeface="Times New Roman"/>
              <a:sym typeface="Times New Roman"/>
            </a:endParaRPr>
          </a:p>
          <a:p>
            <a:pPr marL="457200" lvl="0" indent="-342900" algn="l" rtl="0">
              <a:spcBef>
                <a:spcPts val="0"/>
              </a:spcBef>
              <a:spcAft>
                <a:spcPts val="0"/>
              </a:spcAft>
              <a:buSzPts val="1800"/>
              <a:buFont typeface="Times New Roman"/>
              <a:buChar char="-"/>
            </a:pPr>
            <a:r>
              <a:rPr lang="pt-BR">
                <a:latin typeface="Times New Roman"/>
                <a:ea typeface="Times New Roman"/>
                <a:cs typeface="Times New Roman"/>
                <a:sym typeface="Times New Roman"/>
              </a:rPr>
              <a:t>Atua juntamente com as auxinas (VIEIRA, 2011).</a:t>
            </a:r>
            <a:endParaRPr>
              <a:latin typeface="Times New Roman"/>
              <a:ea typeface="Times New Roman"/>
              <a:cs typeface="Times New Roman"/>
              <a:sym typeface="Times New Roman"/>
            </a:endParaRPr>
          </a:p>
          <a:p>
            <a:pPr marL="457200" lvl="0" indent="-342900" algn="l" rtl="0">
              <a:spcBef>
                <a:spcPts val="0"/>
              </a:spcBef>
              <a:spcAft>
                <a:spcPts val="0"/>
              </a:spcAft>
              <a:buSzPts val="1800"/>
              <a:buFont typeface="Times New Roman"/>
              <a:buChar char="-"/>
            </a:pPr>
            <a:r>
              <a:rPr lang="pt-BR">
                <a:latin typeface="Times New Roman"/>
                <a:ea typeface="Times New Roman"/>
                <a:cs typeface="Times New Roman"/>
                <a:sym typeface="Times New Roman"/>
              </a:rPr>
              <a:t>Abertura de estômatos (VIEIRA, 2011).</a:t>
            </a:r>
            <a:endParaRPr>
              <a:latin typeface="Times New Roman"/>
              <a:ea typeface="Times New Roman"/>
              <a:cs typeface="Times New Roman"/>
              <a:sym typeface="Times New Roman"/>
            </a:endParaRPr>
          </a:p>
          <a:p>
            <a:pPr marL="457200" lvl="0" indent="-342900" algn="l" rtl="0">
              <a:spcBef>
                <a:spcPts val="0"/>
              </a:spcBef>
              <a:spcAft>
                <a:spcPts val="0"/>
              </a:spcAft>
              <a:buSzPts val="1800"/>
              <a:buFont typeface="Times New Roman"/>
              <a:buChar char="-"/>
            </a:pPr>
            <a:r>
              <a:rPr lang="pt-BR">
                <a:latin typeface="Times New Roman"/>
                <a:ea typeface="Times New Roman"/>
                <a:cs typeface="Times New Roman"/>
                <a:sym typeface="Times New Roman"/>
              </a:rPr>
              <a:t>Pode ser encontradas em diferentes partes da planta</a:t>
            </a:r>
            <a:endParaRPr>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6"/>
          <p:cNvSpPr txBox="1">
            <a:spLocks noGrp="1"/>
          </p:cNvSpPr>
          <p:nvPr>
            <p:ph type="title"/>
          </p:nvPr>
        </p:nvSpPr>
        <p:spPr>
          <a:xfrm>
            <a:off x="311700" y="115050"/>
            <a:ext cx="85206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a:latin typeface="Times New Roman"/>
                <a:ea typeface="Times New Roman"/>
                <a:cs typeface="Times New Roman"/>
                <a:sym typeface="Times New Roman"/>
              </a:rPr>
              <a:t>REVISÃO DE LITERATURA</a:t>
            </a:r>
            <a:endParaRPr>
              <a:latin typeface="Times New Roman"/>
              <a:ea typeface="Times New Roman"/>
              <a:cs typeface="Times New Roman"/>
              <a:sym typeface="Times New Roman"/>
            </a:endParaRPr>
          </a:p>
        </p:txBody>
      </p:sp>
      <p:sp>
        <p:nvSpPr>
          <p:cNvPr id="155" name="Google Shape;155;p26"/>
          <p:cNvSpPr txBox="1">
            <a:spLocks noGrp="1"/>
          </p:cNvSpPr>
          <p:nvPr>
            <p:ph type="body" idx="1"/>
          </p:nvPr>
        </p:nvSpPr>
        <p:spPr>
          <a:xfrm>
            <a:off x="311700" y="873150"/>
            <a:ext cx="4525800" cy="339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b="1">
                <a:latin typeface="Times New Roman"/>
                <a:ea typeface="Times New Roman"/>
                <a:cs typeface="Times New Roman"/>
                <a:sym typeface="Times New Roman"/>
              </a:rPr>
              <a:t>ÁCIDO INDOL-BUTÍRICO</a:t>
            </a:r>
            <a:endParaRPr b="1">
              <a:latin typeface="Times New Roman"/>
              <a:ea typeface="Times New Roman"/>
              <a:cs typeface="Times New Roman"/>
              <a:sym typeface="Times New Roman"/>
            </a:endParaRPr>
          </a:p>
          <a:p>
            <a:pPr marL="457200" lvl="0" indent="-342900" algn="l" rtl="0">
              <a:spcBef>
                <a:spcPts val="1600"/>
              </a:spcBef>
              <a:spcAft>
                <a:spcPts val="0"/>
              </a:spcAft>
              <a:buSzPts val="1800"/>
              <a:buFont typeface="Times New Roman"/>
              <a:buChar char="-"/>
            </a:pPr>
            <a:r>
              <a:rPr lang="pt-BR">
                <a:latin typeface="Times New Roman"/>
                <a:ea typeface="Times New Roman"/>
                <a:cs typeface="Times New Roman"/>
                <a:sym typeface="Times New Roman"/>
              </a:rPr>
              <a:t>Substância sintética (TABAGIRA et al,. 2000).</a:t>
            </a:r>
            <a:endParaRPr>
              <a:latin typeface="Times New Roman"/>
              <a:ea typeface="Times New Roman"/>
              <a:cs typeface="Times New Roman"/>
              <a:sym typeface="Times New Roman"/>
            </a:endParaRPr>
          </a:p>
          <a:p>
            <a:pPr marL="457200" lvl="0" indent="-342900" algn="l" rtl="0">
              <a:spcBef>
                <a:spcPts val="0"/>
              </a:spcBef>
              <a:spcAft>
                <a:spcPts val="0"/>
              </a:spcAft>
              <a:buSzPts val="1800"/>
              <a:buFont typeface="Times New Roman"/>
              <a:buChar char="-"/>
            </a:pPr>
            <a:r>
              <a:rPr lang="pt-BR">
                <a:latin typeface="Times New Roman"/>
                <a:ea typeface="Times New Roman"/>
                <a:cs typeface="Times New Roman"/>
                <a:sym typeface="Times New Roman"/>
              </a:rPr>
              <a:t>Aumenta capacidade de enraizamento (TABAGIRA et al,. 2000).</a:t>
            </a:r>
            <a:endParaRPr>
              <a:latin typeface="Times New Roman"/>
              <a:ea typeface="Times New Roman"/>
              <a:cs typeface="Times New Roman"/>
              <a:sym typeface="Times New Roman"/>
            </a:endParaRPr>
          </a:p>
          <a:p>
            <a:pPr marL="457200" lvl="0" indent="-342900" algn="l" rtl="0">
              <a:spcBef>
                <a:spcPts val="0"/>
              </a:spcBef>
              <a:spcAft>
                <a:spcPts val="0"/>
              </a:spcAft>
              <a:buSzPts val="1800"/>
              <a:buFont typeface="Times New Roman"/>
              <a:buChar char="-"/>
            </a:pPr>
            <a:r>
              <a:rPr lang="pt-BR">
                <a:latin typeface="Times New Roman"/>
                <a:ea typeface="Times New Roman"/>
                <a:cs typeface="Times New Roman"/>
                <a:sym typeface="Times New Roman"/>
              </a:rPr>
              <a:t>Baixa mobilidade (AUDUS, 1963).</a:t>
            </a:r>
            <a:endParaRPr>
              <a:latin typeface="Times New Roman"/>
              <a:ea typeface="Times New Roman"/>
              <a:cs typeface="Times New Roman"/>
              <a:sym typeface="Times New Roman"/>
            </a:endParaRPr>
          </a:p>
          <a:p>
            <a:pPr marL="457200" lvl="0" indent="-342900" algn="l" rtl="0">
              <a:spcBef>
                <a:spcPts val="0"/>
              </a:spcBef>
              <a:spcAft>
                <a:spcPts val="0"/>
              </a:spcAft>
              <a:buSzPts val="1800"/>
              <a:buFont typeface="Times New Roman"/>
              <a:buChar char="-"/>
            </a:pPr>
            <a:r>
              <a:rPr lang="pt-BR">
                <a:latin typeface="Times New Roman"/>
                <a:ea typeface="Times New Roman"/>
                <a:cs typeface="Times New Roman"/>
                <a:sym typeface="Times New Roman"/>
              </a:rPr>
              <a:t>Sua aplicação aumenta o teor de Auxina nos tecidos vegetais (PASQUAL et al., 2001).</a:t>
            </a:r>
            <a:endParaRPr>
              <a:latin typeface="Times New Roman"/>
              <a:ea typeface="Times New Roman"/>
              <a:cs typeface="Times New Roman"/>
              <a:sym typeface="Times New Roman"/>
            </a:endParaRPr>
          </a:p>
        </p:txBody>
      </p:sp>
      <p:pic>
        <p:nvPicPr>
          <p:cNvPr id="156" name="Google Shape;156;p26"/>
          <p:cNvPicPr preferRelativeResize="0"/>
          <p:nvPr/>
        </p:nvPicPr>
        <p:blipFill>
          <a:blip r:embed="rId3">
            <a:alphaModFix/>
          </a:blip>
          <a:stretch>
            <a:fillRect/>
          </a:stretch>
        </p:blipFill>
        <p:spPr>
          <a:xfrm>
            <a:off x="4837500" y="1078149"/>
            <a:ext cx="4061200" cy="3192200"/>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7"/>
          <p:cNvSpPr txBox="1">
            <a:spLocks noGrp="1"/>
          </p:cNvSpPr>
          <p:nvPr>
            <p:ph type="title"/>
          </p:nvPr>
        </p:nvSpPr>
        <p:spPr>
          <a:xfrm>
            <a:off x="311700" y="118975"/>
            <a:ext cx="85206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a:latin typeface="Times New Roman"/>
                <a:ea typeface="Times New Roman"/>
                <a:cs typeface="Times New Roman"/>
                <a:sym typeface="Times New Roman"/>
              </a:rPr>
              <a:t>REVISÃO DE LITERATURA</a:t>
            </a:r>
            <a:endParaRPr>
              <a:latin typeface="Times New Roman"/>
              <a:ea typeface="Times New Roman"/>
              <a:cs typeface="Times New Roman"/>
              <a:sym typeface="Times New Roman"/>
            </a:endParaRPr>
          </a:p>
        </p:txBody>
      </p:sp>
      <p:sp>
        <p:nvSpPr>
          <p:cNvPr id="162" name="Google Shape;162;p27"/>
          <p:cNvSpPr txBox="1">
            <a:spLocks noGrp="1"/>
          </p:cNvSpPr>
          <p:nvPr>
            <p:ph type="body" idx="1"/>
          </p:nvPr>
        </p:nvSpPr>
        <p:spPr>
          <a:xfrm>
            <a:off x="311700" y="873150"/>
            <a:ext cx="8520600" cy="218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b="1">
                <a:latin typeface="Times New Roman"/>
                <a:ea typeface="Times New Roman"/>
                <a:cs typeface="Times New Roman"/>
                <a:sym typeface="Times New Roman"/>
              </a:rPr>
              <a:t>USO DE BIOESTIMULANTE EM MUDAS DE CAFÉ</a:t>
            </a:r>
            <a:endParaRPr b="1">
              <a:latin typeface="Times New Roman"/>
              <a:ea typeface="Times New Roman"/>
              <a:cs typeface="Times New Roman"/>
              <a:sym typeface="Times New Roman"/>
            </a:endParaRPr>
          </a:p>
          <a:p>
            <a:pPr marL="457200" lvl="0" indent="-342900" algn="l" rtl="0">
              <a:spcBef>
                <a:spcPts val="1600"/>
              </a:spcBef>
              <a:spcAft>
                <a:spcPts val="0"/>
              </a:spcAft>
              <a:buSzPts val="1800"/>
              <a:buFont typeface="Times New Roman"/>
              <a:buChar char="-"/>
            </a:pPr>
            <a:r>
              <a:rPr lang="pt-BR">
                <a:latin typeface="Times New Roman"/>
                <a:ea typeface="Times New Roman"/>
                <a:cs typeface="Times New Roman"/>
                <a:sym typeface="Times New Roman"/>
              </a:rPr>
              <a:t>Uso de práticas são usadas para melhor desenvolvimento de plantas (FRESOLI et al., 2006).</a:t>
            </a:r>
            <a:endParaRPr>
              <a:latin typeface="Times New Roman"/>
              <a:ea typeface="Times New Roman"/>
              <a:cs typeface="Times New Roman"/>
              <a:sym typeface="Times New Roman"/>
            </a:endParaRPr>
          </a:p>
          <a:p>
            <a:pPr marL="457200" lvl="0" indent="-342900" algn="l" rtl="0">
              <a:spcBef>
                <a:spcPts val="0"/>
              </a:spcBef>
              <a:spcAft>
                <a:spcPts val="0"/>
              </a:spcAft>
              <a:buSzPts val="1800"/>
              <a:buFont typeface="Times New Roman"/>
              <a:buChar char="-"/>
            </a:pPr>
            <a:r>
              <a:rPr lang="pt-BR">
                <a:latin typeface="Times New Roman"/>
                <a:ea typeface="Times New Roman"/>
                <a:cs typeface="Times New Roman"/>
                <a:sym typeface="Times New Roman"/>
              </a:rPr>
              <a:t>Tolerância ao estresse hídrico (KARNOK, 2000).</a:t>
            </a:r>
            <a:endParaRPr>
              <a:latin typeface="Times New Roman"/>
              <a:ea typeface="Times New Roman"/>
              <a:cs typeface="Times New Roman"/>
              <a:sym typeface="Times New Roman"/>
            </a:endParaRPr>
          </a:p>
          <a:p>
            <a:pPr marL="457200" lvl="0" indent="-342900" algn="l" rtl="0">
              <a:spcBef>
                <a:spcPts val="0"/>
              </a:spcBef>
              <a:spcAft>
                <a:spcPts val="0"/>
              </a:spcAft>
              <a:buSzPts val="1800"/>
              <a:buFont typeface="Times New Roman"/>
              <a:buChar char="-"/>
            </a:pPr>
            <a:r>
              <a:rPr lang="pt-BR">
                <a:latin typeface="Times New Roman"/>
                <a:ea typeface="Times New Roman"/>
                <a:cs typeface="Times New Roman"/>
                <a:sym typeface="Times New Roman"/>
              </a:rPr>
              <a:t>Tolerância fotossintética (DARIO et al., 2019).</a:t>
            </a:r>
            <a:endParaRPr>
              <a:latin typeface="Times New Roman"/>
              <a:ea typeface="Times New Roman"/>
              <a:cs typeface="Times New Roman"/>
              <a:sym typeface="Times New Roman"/>
            </a:endParaRPr>
          </a:p>
          <a:p>
            <a:pPr marL="457200" lvl="0" indent="-342900" algn="l" rtl="0">
              <a:spcBef>
                <a:spcPts val="0"/>
              </a:spcBef>
              <a:spcAft>
                <a:spcPts val="0"/>
              </a:spcAft>
              <a:buSzPts val="1800"/>
              <a:buFont typeface="Times New Roman"/>
              <a:buChar char="-"/>
            </a:pPr>
            <a:r>
              <a:rPr lang="pt-BR">
                <a:latin typeface="Times New Roman"/>
                <a:ea typeface="Times New Roman"/>
                <a:cs typeface="Times New Roman"/>
                <a:sym typeface="Times New Roman"/>
              </a:rPr>
              <a:t>Bioestimulantes a base de substâncias sintéticas ou naturais (FRESOLI et al., 2006).</a:t>
            </a:r>
            <a:endParaRPr>
              <a:latin typeface="Times New Roman"/>
              <a:ea typeface="Times New Roman"/>
              <a:cs typeface="Times New Roman"/>
              <a:sym typeface="Times New Roman"/>
            </a:endParaRPr>
          </a:p>
        </p:txBody>
      </p:sp>
      <p:pic>
        <p:nvPicPr>
          <p:cNvPr id="163" name="Google Shape;163;p27"/>
          <p:cNvPicPr preferRelativeResize="0"/>
          <p:nvPr/>
        </p:nvPicPr>
        <p:blipFill>
          <a:blip r:embed="rId3">
            <a:alphaModFix/>
          </a:blip>
          <a:stretch>
            <a:fillRect/>
          </a:stretch>
        </p:blipFill>
        <p:spPr>
          <a:xfrm>
            <a:off x="2624250" y="3196625"/>
            <a:ext cx="4148650" cy="1783050"/>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8"/>
          <p:cNvSpPr txBox="1">
            <a:spLocks noGrp="1"/>
          </p:cNvSpPr>
          <p:nvPr>
            <p:ph type="title"/>
          </p:nvPr>
        </p:nvSpPr>
        <p:spPr>
          <a:xfrm>
            <a:off x="311700" y="118975"/>
            <a:ext cx="85206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a:latin typeface="Times New Roman"/>
                <a:ea typeface="Times New Roman"/>
                <a:cs typeface="Times New Roman"/>
                <a:sym typeface="Times New Roman"/>
              </a:rPr>
              <a:t>MATERIAL E MÉTODOS</a:t>
            </a:r>
            <a:endParaRPr>
              <a:latin typeface="Times New Roman"/>
              <a:ea typeface="Times New Roman"/>
              <a:cs typeface="Times New Roman"/>
              <a:sym typeface="Times New Roman"/>
            </a:endParaRPr>
          </a:p>
          <a:p>
            <a:pPr marL="0" lvl="0" indent="0" algn="ctr" rtl="0">
              <a:spcBef>
                <a:spcPts val="0"/>
              </a:spcBef>
              <a:spcAft>
                <a:spcPts val="0"/>
              </a:spcAft>
              <a:buNone/>
            </a:pPr>
            <a:endParaRPr/>
          </a:p>
        </p:txBody>
      </p:sp>
      <p:sp>
        <p:nvSpPr>
          <p:cNvPr id="169" name="Google Shape;169;p28"/>
          <p:cNvSpPr txBox="1">
            <a:spLocks noGrp="1"/>
          </p:cNvSpPr>
          <p:nvPr>
            <p:ph type="body" idx="1"/>
          </p:nvPr>
        </p:nvSpPr>
        <p:spPr>
          <a:xfrm>
            <a:off x="311700" y="940200"/>
            <a:ext cx="8520600" cy="3397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Times New Roman"/>
              <a:buChar char="-"/>
            </a:pPr>
            <a:r>
              <a:rPr lang="pt-BR" dirty="0">
                <a:latin typeface="Times New Roman"/>
                <a:ea typeface="Times New Roman"/>
                <a:cs typeface="Times New Roman"/>
                <a:sym typeface="Times New Roman"/>
              </a:rPr>
              <a:t>A </a:t>
            </a:r>
            <a:r>
              <a:rPr lang="pt-BR" dirty="0" smtClean="0">
                <a:latin typeface="Times New Roman"/>
                <a:ea typeface="Times New Roman"/>
                <a:cs typeface="Times New Roman"/>
                <a:sym typeface="Times New Roman"/>
              </a:rPr>
              <a:t>foi realizada </a:t>
            </a:r>
            <a:r>
              <a:rPr lang="pt-BR" dirty="0">
                <a:latin typeface="Times New Roman"/>
                <a:ea typeface="Times New Roman"/>
                <a:cs typeface="Times New Roman"/>
                <a:sym typeface="Times New Roman"/>
              </a:rPr>
              <a:t>em um viveiro comercial de mudas de café com sistema convencional instalado em Boa </a:t>
            </a:r>
            <a:r>
              <a:rPr lang="pt-BR" dirty="0" err="1">
                <a:latin typeface="Times New Roman"/>
                <a:ea typeface="Times New Roman"/>
                <a:cs typeface="Times New Roman"/>
                <a:sym typeface="Times New Roman"/>
              </a:rPr>
              <a:t>Esperança-MG</a:t>
            </a:r>
            <a:r>
              <a:rPr lang="pt-BR" dirty="0">
                <a:latin typeface="Times New Roman"/>
                <a:ea typeface="Times New Roman"/>
                <a:cs typeface="Times New Roman"/>
                <a:sym typeface="Times New Roman"/>
              </a:rPr>
              <a:t>.</a:t>
            </a:r>
            <a:endParaRPr dirty="0">
              <a:latin typeface="Times New Roman"/>
              <a:ea typeface="Times New Roman"/>
              <a:cs typeface="Times New Roman"/>
              <a:sym typeface="Times New Roman"/>
            </a:endParaRPr>
          </a:p>
          <a:p>
            <a:pPr marL="457200" lvl="0" indent="0" algn="l" rtl="0">
              <a:spcBef>
                <a:spcPts val="1600"/>
              </a:spcBef>
              <a:spcAft>
                <a:spcPts val="0"/>
              </a:spcAft>
              <a:buNone/>
            </a:pPr>
            <a:endParaRPr dirty="0">
              <a:latin typeface="Times New Roman"/>
              <a:ea typeface="Times New Roman"/>
              <a:cs typeface="Times New Roman"/>
              <a:sym typeface="Times New Roman"/>
            </a:endParaRPr>
          </a:p>
          <a:p>
            <a:pPr marL="457200" lvl="0" indent="-342900" algn="l" rtl="0">
              <a:spcBef>
                <a:spcPts val="1600"/>
              </a:spcBef>
              <a:spcAft>
                <a:spcPts val="0"/>
              </a:spcAft>
              <a:buSzPts val="1800"/>
              <a:buFont typeface="Times New Roman"/>
              <a:buChar char="-"/>
            </a:pPr>
            <a:r>
              <a:rPr lang="pt-BR" dirty="0" smtClean="0">
                <a:latin typeface="Times New Roman"/>
                <a:ea typeface="Times New Roman"/>
                <a:cs typeface="Times New Roman"/>
                <a:sym typeface="Times New Roman"/>
              </a:rPr>
              <a:t>Foram </a:t>
            </a:r>
            <a:r>
              <a:rPr lang="pt-BR" dirty="0">
                <a:latin typeface="Times New Roman"/>
                <a:ea typeface="Times New Roman"/>
                <a:cs typeface="Times New Roman"/>
                <a:sym typeface="Times New Roman"/>
              </a:rPr>
              <a:t>utilizadas sementes da variedade Mundo Novo 376/4, safra 2020, que é resultante das variedades Sumatra e Bourbon Vermelho, provenientes da Fundação </a:t>
            </a:r>
            <a:r>
              <a:rPr lang="pt-BR" dirty="0" err="1">
                <a:latin typeface="Times New Roman"/>
                <a:ea typeface="Times New Roman"/>
                <a:cs typeface="Times New Roman"/>
                <a:sym typeface="Times New Roman"/>
              </a:rPr>
              <a:t>Procafe</a:t>
            </a:r>
            <a:r>
              <a:rPr lang="pt-BR" dirty="0">
                <a:latin typeface="Times New Roman"/>
                <a:ea typeface="Times New Roman"/>
                <a:cs typeface="Times New Roman"/>
                <a:sym typeface="Times New Roman"/>
              </a:rPr>
              <a:t> em Varginha-MG.</a:t>
            </a:r>
            <a:endParaRPr dirty="0">
              <a:latin typeface="Times New Roman"/>
              <a:ea typeface="Times New Roman"/>
              <a:cs typeface="Times New Roman"/>
              <a:sym typeface="Times New Roman"/>
            </a:endParaRPr>
          </a:p>
          <a:p>
            <a:pPr marL="457200" lvl="0" indent="0" algn="l" rtl="0">
              <a:spcBef>
                <a:spcPts val="1600"/>
              </a:spcBef>
              <a:spcAft>
                <a:spcPts val="1600"/>
              </a:spcAft>
              <a:buNone/>
            </a:pPr>
            <a:endParaRPr dirty="0">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9"/>
          <p:cNvSpPr txBox="1">
            <a:spLocks noGrp="1"/>
          </p:cNvSpPr>
          <p:nvPr>
            <p:ph type="title"/>
          </p:nvPr>
        </p:nvSpPr>
        <p:spPr>
          <a:xfrm>
            <a:off x="353775" y="108450"/>
            <a:ext cx="85206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a:latin typeface="Times New Roman"/>
                <a:ea typeface="Times New Roman"/>
                <a:cs typeface="Times New Roman"/>
                <a:sym typeface="Times New Roman"/>
              </a:rPr>
              <a:t>MATERIAL E MÉTODOS</a:t>
            </a:r>
            <a:endParaRPr>
              <a:latin typeface="Times New Roman"/>
              <a:ea typeface="Times New Roman"/>
              <a:cs typeface="Times New Roman"/>
              <a:sym typeface="Times New Roman"/>
            </a:endParaRPr>
          </a:p>
        </p:txBody>
      </p:sp>
      <p:sp>
        <p:nvSpPr>
          <p:cNvPr id="175" name="Google Shape;175;p29"/>
          <p:cNvSpPr txBox="1">
            <a:spLocks noGrp="1"/>
          </p:cNvSpPr>
          <p:nvPr>
            <p:ph type="body" idx="1"/>
          </p:nvPr>
        </p:nvSpPr>
        <p:spPr>
          <a:xfrm>
            <a:off x="353775" y="941525"/>
            <a:ext cx="6884100" cy="936000"/>
          </a:xfrm>
          <a:prstGeom prst="rect">
            <a:avLst/>
          </a:prstGeom>
        </p:spPr>
        <p:txBody>
          <a:bodyPr spcFirstLastPara="1" wrap="square" lIns="91425" tIns="91425" rIns="91425" bIns="91425" anchor="t" anchorCtr="0">
            <a:noAutofit/>
          </a:bodyPr>
          <a:lstStyle/>
          <a:p>
            <a:pPr marL="457200" lvl="0" indent="-342900" algn="just" rtl="0">
              <a:spcBef>
                <a:spcPts val="0"/>
              </a:spcBef>
              <a:spcAft>
                <a:spcPts val="0"/>
              </a:spcAft>
              <a:buSzPts val="1800"/>
              <a:buChar char="-"/>
            </a:pPr>
            <a:r>
              <a:rPr lang="pt-BR"/>
              <a:t>Aplicação de diferentes doses de Stimulate sobre mudas de café</a:t>
            </a:r>
            <a:endParaRPr/>
          </a:p>
        </p:txBody>
      </p:sp>
      <p:sp>
        <p:nvSpPr>
          <p:cNvPr id="176" name="Google Shape;176;p29"/>
          <p:cNvSpPr txBox="1"/>
          <p:nvPr/>
        </p:nvSpPr>
        <p:spPr>
          <a:xfrm>
            <a:off x="5594850" y="1940800"/>
            <a:ext cx="2661300" cy="25980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Times New Roman"/>
              <a:buChar char="-"/>
            </a:pPr>
            <a:r>
              <a:rPr lang="pt-BR" sz="1800" dirty="0">
                <a:latin typeface="Times New Roman"/>
                <a:ea typeface="Times New Roman"/>
                <a:cs typeface="Times New Roman"/>
                <a:sym typeface="Times New Roman"/>
              </a:rPr>
              <a:t>0 (testemunha) </a:t>
            </a:r>
            <a:endParaRPr sz="1800" dirty="0">
              <a:latin typeface="Times New Roman"/>
              <a:ea typeface="Times New Roman"/>
              <a:cs typeface="Times New Roman"/>
              <a:sym typeface="Times New Roman"/>
            </a:endParaRPr>
          </a:p>
          <a:p>
            <a:pPr marL="0" lvl="0" indent="0" algn="l" rtl="0">
              <a:spcBef>
                <a:spcPts val="0"/>
              </a:spcBef>
              <a:spcAft>
                <a:spcPts val="0"/>
              </a:spcAft>
              <a:buNone/>
            </a:pPr>
            <a:endParaRPr sz="1800" dirty="0">
              <a:latin typeface="Times New Roman"/>
              <a:ea typeface="Times New Roman"/>
              <a:cs typeface="Times New Roman"/>
              <a:sym typeface="Times New Roman"/>
            </a:endParaRPr>
          </a:p>
          <a:p>
            <a:pPr marL="457200" lvl="0" indent="-342900" algn="l" rtl="0">
              <a:spcBef>
                <a:spcPts val="0"/>
              </a:spcBef>
              <a:spcAft>
                <a:spcPts val="0"/>
              </a:spcAft>
              <a:buSzPts val="1800"/>
              <a:buFont typeface="Times New Roman"/>
              <a:buChar char="-"/>
            </a:pPr>
            <a:r>
              <a:rPr lang="pt-BR" sz="1800" dirty="0" smtClean="0">
                <a:latin typeface="Times New Roman"/>
                <a:ea typeface="Times New Roman"/>
                <a:cs typeface="Times New Roman"/>
                <a:sym typeface="Times New Roman"/>
              </a:rPr>
              <a:t>1 </a:t>
            </a:r>
            <a:r>
              <a:rPr lang="pt-BR" sz="1800" dirty="0">
                <a:latin typeface="Times New Roman"/>
                <a:ea typeface="Times New Roman"/>
                <a:cs typeface="Times New Roman"/>
                <a:sym typeface="Times New Roman"/>
              </a:rPr>
              <a:t>ml/L</a:t>
            </a:r>
            <a:endParaRPr sz="1800" dirty="0">
              <a:latin typeface="Times New Roman"/>
              <a:ea typeface="Times New Roman"/>
              <a:cs typeface="Times New Roman"/>
              <a:sym typeface="Times New Roman"/>
            </a:endParaRPr>
          </a:p>
          <a:p>
            <a:pPr marL="457200" lvl="0" indent="0" algn="l" rtl="0">
              <a:spcBef>
                <a:spcPts val="0"/>
              </a:spcBef>
              <a:spcAft>
                <a:spcPts val="0"/>
              </a:spcAft>
              <a:buNone/>
            </a:pPr>
            <a:endParaRPr sz="1800" dirty="0">
              <a:latin typeface="Times New Roman"/>
              <a:ea typeface="Times New Roman"/>
              <a:cs typeface="Times New Roman"/>
              <a:sym typeface="Times New Roman"/>
            </a:endParaRPr>
          </a:p>
          <a:p>
            <a:pPr marL="457200" lvl="0" indent="-342900" algn="l" rtl="0">
              <a:spcBef>
                <a:spcPts val="0"/>
              </a:spcBef>
              <a:spcAft>
                <a:spcPts val="0"/>
              </a:spcAft>
              <a:buSzPts val="1800"/>
              <a:buFont typeface="Times New Roman"/>
              <a:buChar char="-"/>
            </a:pPr>
            <a:r>
              <a:rPr lang="pt-BR" sz="1800" dirty="0">
                <a:latin typeface="Times New Roman"/>
                <a:ea typeface="Times New Roman"/>
                <a:cs typeface="Times New Roman"/>
                <a:sym typeface="Times New Roman"/>
              </a:rPr>
              <a:t>2</a:t>
            </a:r>
            <a:r>
              <a:rPr lang="pt-BR" sz="1800" dirty="0" smtClean="0">
                <a:latin typeface="Times New Roman"/>
                <a:ea typeface="Times New Roman"/>
                <a:cs typeface="Times New Roman"/>
                <a:sym typeface="Times New Roman"/>
              </a:rPr>
              <a:t> </a:t>
            </a:r>
            <a:r>
              <a:rPr lang="pt-BR" sz="1800" dirty="0">
                <a:latin typeface="Times New Roman"/>
                <a:ea typeface="Times New Roman"/>
                <a:cs typeface="Times New Roman"/>
                <a:sym typeface="Times New Roman"/>
              </a:rPr>
              <a:t>ml/L</a:t>
            </a:r>
            <a:endParaRPr sz="1800" dirty="0">
              <a:latin typeface="Times New Roman"/>
              <a:ea typeface="Times New Roman"/>
              <a:cs typeface="Times New Roman"/>
              <a:sym typeface="Times New Roman"/>
            </a:endParaRPr>
          </a:p>
          <a:p>
            <a:pPr marL="457200" lvl="0" indent="0" algn="l" rtl="0">
              <a:spcBef>
                <a:spcPts val="0"/>
              </a:spcBef>
              <a:spcAft>
                <a:spcPts val="0"/>
              </a:spcAft>
              <a:buNone/>
            </a:pPr>
            <a:endParaRPr sz="1800" dirty="0">
              <a:latin typeface="Times New Roman"/>
              <a:ea typeface="Times New Roman"/>
              <a:cs typeface="Times New Roman"/>
              <a:sym typeface="Times New Roman"/>
            </a:endParaRPr>
          </a:p>
          <a:p>
            <a:pPr marL="457200" lvl="0" indent="-342900" algn="l" rtl="0">
              <a:spcBef>
                <a:spcPts val="0"/>
              </a:spcBef>
              <a:spcAft>
                <a:spcPts val="0"/>
              </a:spcAft>
              <a:buSzPts val="1800"/>
              <a:buFont typeface="Times New Roman"/>
              <a:buChar char="-"/>
            </a:pPr>
            <a:r>
              <a:rPr lang="pt-BR" sz="1800" dirty="0">
                <a:latin typeface="Times New Roman"/>
                <a:ea typeface="Times New Roman"/>
                <a:cs typeface="Times New Roman"/>
                <a:sym typeface="Times New Roman"/>
              </a:rPr>
              <a:t>3</a:t>
            </a:r>
            <a:r>
              <a:rPr lang="pt-BR" sz="1800" dirty="0" smtClean="0">
                <a:latin typeface="Times New Roman"/>
                <a:ea typeface="Times New Roman"/>
                <a:cs typeface="Times New Roman"/>
                <a:sym typeface="Times New Roman"/>
              </a:rPr>
              <a:t> </a:t>
            </a:r>
            <a:r>
              <a:rPr lang="pt-BR" sz="1800" dirty="0">
                <a:latin typeface="Times New Roman"/>
                <a:ea typeface="Times New Roman"/>
                <a:cs typeface="Times New Roman"/>
                <a:sym typeface="Times New Roman"/>
              </a:rPr>
              <a:t>ml/L</a:t>
            </a:r>
            <a:endParaRPr sz="1800" dirty="0">
              <a:latin typeface="Times New Roman"/>
              <a:ea typeface="Times New Roman"/>
              <a:cs typeface="Times New Roman"/>
              <a:sym typeface="Times New Roman"/>
            </a:endParaRPr>
          </a:p>
        </p:txBody>
      </p:sp>
      <p:pic>
        <p:nvPicPr>
          <p:cNvPr id="177" name="Google Shape;177;p29"/>
          <p:cNvPicPr preferRelativeResize="0"/>
          <p:nvPr/>
        </p:nvPicPr>
        <p:blipFill>
          <a:blip r:embed="rId3">
            <a:alphaModFix/>
          </a:blip>
          <a:stretch>
            <a:fillRect/>
          </a:stretch>
        </p:blipFill>
        <p:spPr>
          <a:xfrm>
            <a:off x="1694475" y="1877525"/>
            <a:ext cx="2038600" cy="3024300"/>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0"/>
          <p:cNvSpPr txBox="1">
            <a:spLocks noGrp="1"/>
          </p:cNvSpPr>
          <p:nvPr>
            <p:ph type="title"/>
          </p:nvPr>
        </p:nvSpPr>
        <p:spPr>
          <a:xfrm>
            <a:off x="311700" y="76900"/>
            <a:ext cx="85206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a:latin typeface="Times New Roman"/>
                <a:ea typeface="Times New Roman"/>
                <a:cs typeface="Times New Roman"/>
                <a:sym typeface="Times New Roman"/>
              </a:rPr>
              <a:t>MATERIAL E MÉTODOS</a:t>
            </a:r>
            <a:endParaRPr>
              <a:latin typeface="Times New Roman"/>
              <a:ea typeface="Times New Roman"/>
              <a:cs typeface="Times New Roman"/>
              <a:sym typeface="Times New Roman"/>
            </a:endParaRPr>
          </a:p>
        </p:txBody>
      </p:sp>
      <p:sp>
        <p:nvSpPr>
          <p:cNvPr id="183" name="Google Shape;183;p30"/>
          <p:cNvSpPr txBox="1">
            <a:spLocks noGrp="1"/>
          </p:cNvSpPr>
          <p:nvPr>
            <p:ph type="body" idx="1"/>
          </p:nvPr>
        </p:nvSpPr>
        <p:spPr>
          <a:xfrm>
            <a:off x="311700" y="826850"/>
            <a:ext cx="8520600" cy="3397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pt-BR"/>
              <a:t>Foram feitas misturas como substrato:</a:t>
            </a:r>
            <a:endParaRPr/>
          </a:p>
          <a:p>
            <a:pPr marL="457200" lvl="0" indent="0" algn="l" rtl="0">
              <a:spcBef>
                <a:spcPts val="1600"/>
              </a:spcBef>
              <a:spcAft>
                <a:spcPts val="0"/>
              </a:spcAft>
              <a:buNone/>
            </a:pPr>
            <a:endParaRPr/>
          </a:p>
          <a:p>
            <a:pPr marL="457200" lvl="0" indent="0" algn="l" rtl="0">
              <a:spcBef>
                <a:spcPts val="1600"/>
              </a:spcBef>
              <a:spcAft>
                <a:spcPts val="1600"/>
              </a:spcAft>
              <a:buNone/>
            </a:pPr>
            <a:r>
              <a:rPr lang="pt-BR"/>
              <a:t>° 5 sacos de 50 kgs de terra para 1 saco de 50 kgs de esterco bovino misturados com 4 kgs de fertilizante mineral Super Simples.</a:t>
            </a:r>
            <a:endParaRPr/>
          </a:p>
        </p:txBody>
      </p:sp>
      <p:pic>
        <p:nvPicPr>
          <p:cNvPr id="184" name="Google Shape;184;p30"/>
          <p:cNvPicPr preferRelativeResize="0"/>
          <p:nvPr/>
        </p:nvPicPr>
        <p:blipFill rotWithShape="1">
          <a:blip r:embed="rId3">
            <a:alphaModFix/>
          </a:blip>
          <a:srcRect l="1800" r="-1800"/>
          <a:stretch/>
        </p:blipFill>
        <p:spPr>
          <a:xfrm>
            <a:off x="3743600" y="2976000"/>
            <a:ext cx="2342867" cy="1757150"/>
          </a:xfrm>
          <a:prstGeom prst="rect">
            <a:avLst/>
          </a:prstGeom>
          <a:noFill/>
          <a:ln>
            <a:noFill/>
          </a:ln>
        </p:spPr>
      </p:pic>
      <p:pic>
        <p:nvPicPr>
          <p:cNvPr id="185" name="Google Shape;185;p30"/>
          <p:cNvPicPr preferRelativeResize="0"/>
          <p:nvPr/>
        </p:nvPicPr>
        <p:blipFill>
          <a:blip r:embed="rId4">
            <a:alphaModFix/>
          </a:blip>
          <a:stretch>
            <a:fillRect/>
          </a:stretch>
        </p:blipFill>
        <p:spPr>
          <a:xfrm>
            <a:off x="311708" y="3072275"/>
            <a:ext cx="2952667" cy="1660875"/>
          </a:xfrm>
          <a:prstGeom prst="rect">
            <a:avLst/>
          </a:prstGeom>
          <a:noFill/>
          <a:ln>
            <a:noFill/>
          </a:ln>
        </p:spPr>
      </p:pic>
      <p:pic>
        <p:nvPicPr>
          <p:cNvPr id="186" name="Google Shape;186;p30"/>
          <p:cNvPicPr preferRelativeResize="0"/>
          <p:nvPr/>
        </p:nvPicPr>
        <p:blipFill>
          <a:blip r:embed="rId5">
            <a:alphaModFix/>
          </a:blip>
          <a:stretch>
            <a:fillRect/>
          </a:stretch>
        </p:blipFill>
        <p:spPr>
          <a:xfrm>
            <a:off x="6673150" y="3024125"/>
            <a:ext cx="2035175" cy="1757150"/>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1"/>
          <p:cNvSpPr txBox="1">
            <a:spLocks noGrp="1"/>
          </p:cNvSpPr>
          <p:nvPr>
            <p:ph type="title"/>
          </p:nvPr>
        </p:nvSpPr>
        <p:spPr>
          <a:xfrm>
            <a:off x="311700" y="97900"/>
            <a:ext cx="85206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a:latin typeface="Times New Roman"/>
                <a:ea typeface="Times New Roman"/>
                <a:cs typeface="Times New Roman"/>
                <a:sym typeface="Times New Roman"/>
              </a:rPr>
              <a:t>MATERIAL E MÉTODOS</a:t>
            </a:r>
            <a:endParaRPr>
              <a:latin typeface="Times New Roman"/>
              <a:ea typeface="Times New Roman"/>
              <a:cs typeface="Times New Roman"/>
              <a:sym typeface="Times New Roman"/>
            </a:endParaRPr>
          </a:p>
        </p:txBody>
      </p:sp>
      <p:sp>
        <p:nvSpPr>
          <p:cNvPr id="192" name="Google Shape;192;p31"/>
          <p:cNvSpPr txBox="1">
            <a:spLocks noGrp="1"/>
          </p:cNvSpPr>
          <p:nvPr>
            <p:ph type="body" idx="1"/>
          </p:nvPr>
        </p:nvSpPr>
        <p:spPr>
          <a:xfrm>
            <a:off x="374800" y="873150"/>
            <a:ext cx="8520600" cy="3397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Times New Roman"/>
              <a:buChar char="-"/>
            </a:pPr>
            <a:r>
              <a:rPr lang="pt-BR" dirty="0">
                <a:latin typeface="Times New Roman"/>
                <a:ea typeface="Times New Roman"/>
                <a:cs typeface="Times New Roman"/>
                <a:sym typeface="Times New Roman"/>
              </a:rPr>
              <a:t>Características </a:t>
            </a:r>
            <a:r>
              <a:rPr lang="pt-BR" dirty="0" smtClean="0">
                <a:latin typeface="Times New Roman"/>
                <a:ea typeface="Times New Roman"/>
                <a:cs typeface="Times New Roman"/>
                <a:sym typeface="Times New Roman"/>
              </a:rPr>
              <a:t>avaliadas</a:t>
            </a:r>
            <a:r>
              <a:rPr lang="pt-BR" dirty="0">
                <a:latin typeface="Times New Roman"/>
                <a:ea typeface="Times New Roman"/>
                <a:cs typeface="Times New Roman"/>
                <a:sym typeface="Times New Roman"/>
              </a:rPr>
              <a:t>:</a:t>
            </a:r>
            <a:endParaRPr dirty="0">
              <a:latin typeface="Times New Roman"/>
              <a:ea typeface="Times New Roman"/>
              <a:cs typeface="Times New Roman"/>
              <a:sym typeface="Times New Roman"/>
            </a:endParaRPr>
          </a:p>
          <a:p>
            <a:pPr marL="285750" indent="-285750">
              <a:spcBef>
                <a:spcPts val="1600"/>
              </a:spcBef>
            </a:pPr>
            <a:r>
              <a:rPr lang="pt-BR" dirty="0" smtClean="0">
                <a:latin typeface="Times New Roman"/>
                <a:ea typeface="Times New Roman"/>
                <a:cs typeface="Times New Roman"/>
                <a:sym typeface="Times New Roman"/>
              </a:rPr>
              <a:t>Peso de massa verde (g) - MV</a:t>
            </a:r>
          </a:p>
          <a:p>
            <a:pPr marL="285750" indent="-285750">
              <a:spcBef>
                <a:spcPts val="1600"/>
              </a:spcBef>
            </a:pPr>
            <a:r>
              <a:rPr lang="pt-BR" dirty="0" smtClean="0">
                <a:latin typeface="Times New Roman"/>
                <a:ea typeface="Times New Roman"/>
                <a:cs typeface="Times New Roman"/>
                <a:sym typeface="Times New Roman"/>
              </a:rPr>
              <a:t>Peso de massa seca (g) - MS</a:t>
            </a:r>
          </a:p>
          <a:p>
            <a:pPr marL="285750" indent="-285750">
              <a:spcBef>
                <a:spcPts val="1600"/>
              </a:spcBef>
            </a:pPr>
            <a:r>
              <a:rPr lang="pt-BR" dirty="0" smtClean="0">
                <a:latin typeface="Times New Roman"/>
                <a:ea typeface="Times New Roman"/>
                <a:cs typeface="Times New Roman"/>
                <a:sym typeface="Times New Roman"/>
              </a:rPr>
              <a:t>Diâmetro do caule (mm) - DC</a:t>
            </a:r>
          </a:p>
          <a:p>
            <a:pPr marL="285750" indent="-285750">
              <a:spcBef>
                <a:spcPts val="1600"/>
              </a:spcBef>
            </a:pPr>
            <a:r>
              <a:rPr lang="pt-BR" dirty="0" smtClean="0">
                <a:latin typeface="Times New Roman"/>
                <a:ea typeface="Times New Roman"/>
                <a:cs typeface="Times New Roman"/>
                <a:sym typeface="Times New Roman"/>
              </a:rPr>
              <a:t>Comprimento de raiz (cm) - CR</a:t>
            </a:r>
          </a:p>
          <a:p>
            <a:pPr marL="285750" indent="-285750">
              <a:spcBef>
                <a:spcPts val="1600"/>
              </a:spcBef>
            </a:pPr>
            <a:r>
              <a:rPr lang="pt-BR" dirty="0" smtClean="0">
                <a:latin typeface="Times New Roman"/>
                <a:ea typeface="Times New Roman"/>
                <a:cs typeface="Times New Roman"/>
                <a:sym typeface="Times New Roman"/>
              </a:rPr>
              <a:t>Comprimento de folha (cm) - CF</a:t>
            </a:r>
          </a:p>
          <a:p>
            <a:pPr marL="285750" indent="-285750">
              <a:spcBef>
                <a:spcPts val="1600"/>
              </a:spcBef>
            </a:pPr>
            <a:r>
              <a:rPr lang="pt-BR" dirty="0" smtClean="0">
                <a:latin typeface="Times New Roman"/>
                <a:ea typeface="Times New Roman"/>
                <a:cs typeface="Times New Roman"/>
                <a:sym typeface="Times New Roman"/>
              </a:rPr>
              <a:t>Comprimento de caule (cm) - CC</a:t>
            </a:r>
            <a:endParaRPr dirty="0">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311700" y="112800"/>
            <a:ext cx="8520600" cy="60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a:latin typeface="Times New Roman"/>
                <a:ea typeface="Times New Roman"/>
                <a:cs typeface="Times New Roman"/>
                <a:sym typeface="Times New Roman"/>
              </a:rPr>
              <a:t>INTRODUÇÃO</a:t>
            </a:r>
            <a:endParaRPr>
              <a:latin typeface="Times New Roman"/>
              <a:ea typeface="Times New Roman"/>
              <a:cs typeface="Times New Roman"/>
              <a:sym typeface="Times New Roman"/>
            </a:endParaRPr>
          </a:p>
        </p:txBody>
      </p:sp>
      <p:sp>
        <p:nvSpPr>
          <p:cNvPr id="67" name="Google Shape;67;p14"/>
          <p:cNvSpPr txBox="1">
            <a:spLocks noGrp="1"/>
          </p:cNvSpPr>
          <p:nvPr>
            <p:ph type="body" idx="1"/>
          </p:nvPr>
        </p:nvSpPr>
        <p:spPr>
          <a:xfrm>
            <a:off x="311700" y="988775"/>
            <a:ext cx="8520600" cy="3339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Times New Roman"/>
              <a:buChar char="-"/>
            </a:pPr>
            <a:r>
              <a:rPr lang="pt-BR" dirty="0">
                <a:latin typeface="Times New Roman"/>
                <a:ea typeface="Times New Roman"/>
                <a:cs typeface="Times New Roman"/>
                <a:sym typeface="Times New Roman"/>
              </a:rPr>
              <a:t>Produção estimada de 54 a 58 milhões de </a:t>
            </a:r>
            <a:r>
              <a:rPr lang="pt-BR" dirty="0" smtClean="0">
                <a:latin typeface="Times New Roman"/>
                <a:ea typeface="Times New Roman"/>
                <a:cs typeface="Times New Roman"/>
                <a:sym typeface="Times New Roman"/>
              </a:rPr>
              <a:t>sacas.</a:t>
            </a:r>
            <a:endParaRPr dirty="0">
              <a:latin typeface="Times New Roman"/>
              <a:ea typeface="Times New Roman"/>
              <a:cs typeface="Times New Roman"/>
              <a:sym typeface="Times New Roman"/>
            </a:endParaRPr>
          </a:p>
          <a:p>
            <a:pPr marL="457200" lvl="0" indent="-342900" algn="l" rtl="0">
              <a:spcBef>
                <a:spcPts val="0"/>
              </a:spcBef>
              <a:spcAft>
                <a:spcPts val="0"/>
              </a:spcAft>
              <a:buSzPts val="1800"/>
              <a:buFont typeface="Times New Roman"/>
              <a:buChar char="-"/>
            </a:pPr>
            <a:r>
              <a:rPr lang="pt-BR" dirty="0">
                <a:latin typeface="Times New Roman"/>
                <a:ea typeface="Times New Roman"/>
                <a:cs typeface="Times New Roman"/>
                <a:sym typeface="Times New Roman"/>
              </a:rPr>
              <a:t>Sucesso da produção ligado ao correto manejo</a:t>
            </a:r>
            <a:endParaRPr dirty="0">
              <a:latin typeface="Times New Roman"/>
              <a:ea typeface="Times New Roman"/>
              <a:cs typeface="Times New Roman"/>
              <a:sym typeface="Times New Roman"/>
            </a:endParaRPr>
          </a:p>
        </p:txBody>
      </p:sp>
      <p:pic>
        <p:nvPicPr>
          <p:cNvPr id="68" name="Google Shape;68;p14"/>
          <p:cNvPicPr preferRelativeResize="0"/>
          <p:nvPr/>
        </p:nvPicPr>
        <p:blipFill>
          <a:blip r:embed="rId3">
            <a:alphaModFix/>
          </a:blip>
          <a:stretch>
            <a:fillRect/>
          </a:stretch>
        </p:blipFill>
        <p:spPr>
          <a:xfrm>
            <a:off x="2329650" y="2016800"/>
            <a:ext cx="4130325" cy="2478176"/>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2"/>
          <p:cNvSpPr txBox="1">
            <a:spLocks noGrp="1"/>
          </p:cNvSpPr>
          <p:nvPr>
            <p:ph type="title"/>
          </p:nvPr>
        </p:nvSpPr>
        <p:spPr>
          <a:xfrm>
            <a:off x="311700" y="100725"/>
            <a:ext cx="8520600" cy="67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a:latin typeface="Times New Roman"/>
                <a:ea typeface="Times New Roman"/>
                <a:cs typeface="Times New Roman"/>
                <a:sym typeface="Times New Roman"/>
              </a:rPr>
              <a:t>MATERIAL E MÉTODOS</a:t>
            </a:r>
            <a:endParaRPr>
              <a:latin typeface="Times New Roman"/>
              <a:ea typeface="Times New Roman"/>
              <a:cs typeface="Times New Roman"/>
              <a:sym typeface="Times New Roman"/>
            </a:endParaRPr>
          </a:p>
        </p:txBody>
      </p:sp>
      <p:sp>
        <p:nvSpPr>
          <p:cNvPr id="198" name="Google Shape;198;p32"/>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Times New Roman"/>
              <a:buChar char="-"/>
            </a:pPr>
            <a:r>
              <a:rPr lang="pt-BR" dirty="0">
                <a:latin typeface="Times New Roman"/>
                <a:ea typeface="Times New Roman"/>
                <a:cs typeface="Times New Roman"/>
                <a:sym typeface="Times New Roman"/>
              </a:rPr>
              <a:t>Delineamento estatístico DBC.</a:t>
            </a:r>
            <a:endParaRPr dirty="0">
              <a:latin typeface="Times New Roman"/>
              <a:ea typeface="Times New Roman"/>
              <a:cs typeface="Times New Roman"/>
              <a:sym typeface="Times New Roman"/>
            </a:endParaRPr>
          </a:p>
          <a:p>
            <a:pPr marL="0" lvl="0" indent="0" algn="l" rtl="0">
              <a:spcBef>
                <a:spcPts val="1600"/>
              </a:spcBef>
              <a:spcAft>
                <a:spcPts val="0"/>
              </a:spcAft>
              <a:buClr>
                <a:schemeClr val="dk1"/>
              </a:buClr>
              <a:buSzPts val="1100"/>
              <a:buFont typeface="Arial"/>
              <a:buNone/>
            </a:pPr>
            <a:endParaRPr dirty="0">
              <a:latin typeface="Times New Roman"/>
              <a:ea typeface="Times New Roman"/>
              <a:cs typeface="Times New Roman"/>
              <a:sym typeface="Times New Roman"/>
            </a:endParaRPr>
          </a:p>
          <a:p>
            <a:pPr marL="457200" lvl="0" indent="-342900" algn="l" rtl="0">
              <a:spcBef>
                <a:spcPts val="1600"/>
              </a:spcBef>
              <a:spcAft>
                <a:spcPts val="0"/>
              </a:spcAft>
              <a:buSzPts val="1800"/>
              <a:buFont typeface="Times New Roman"/>
              <a:buChar char="-"/>
            </a:pPr>
            <a:r>
              <a:rPr lang="pt-BR" dirty="0">
                <a:latin typeface="Times New Roman"/>
                <a:ea typeface="Times New Roman"/>
                <a:cs typeface="Times New Roman"/>
                <a:sym typeface="Times New Roman"/>
              </a:rPr>
              <a:t>4 tratamentos com 5 repetições.</a:t>
            </a:r>
            <a:endParaRPr dirty="0">
              <a:latin typeface="Times New Roman"/>
              <a:ea typeface="Times New Roman"/>
              <a:cs typeface="Times New Roman"/>
              <a:sym typeface="Times New Roman"/>
            </a:endParaRPr>
          </a:p>
          <a:p>
            <a:pPr marL="0" lvl="0" indent="0" algn="l" rtl="0">
              <a:spcBef>
                <a:spcPts val="1600"/>
              </a:spcBef>
              <a:spcAft>
                <a:spcPts val="0"/>
              </a:spcAft>
              <a:buClr>
                <a:schemeClr val="dk1"/>
              </a:buClr>
              <a:buSzPts val="1100"/>
              <a:buFont typeface="Arial"/>
              <a:buNone/>
            </a:pPr>
            <a:endParaRPr dirty="0">
              <a:latin typeface="Times New Roman"/>
              <a:ea typeface="Times New Roman"/>
              <a:cs typeface="Times New Roman"/>
              <a:sym typeface="Times New Roman"/>
            </a:endParaRPr>
          </a:p>
          <a:p>
            <a:pPr marL="457200" lvl="0" indent="-342900" algn="l" rtl="0">
              <a:spcBef>
                <a:spcPts val="1600"/>
              </a:spcBef>
              <a:spcAft>
                <a:spcPts val="0"/>
              </a:spcAft>
              <a:buSzPts val="1800"/>
              <a:buFont typeface="Times New Roman"/>
              <a:buChar char="-"/>
            </a:pPr>
            <a:r>
              <a:rPr lang="pt-BR" dirty="0">
                <a:latin typeface="Times New Roman"/>
                <a:ea typeface="Times New Roman"/>
                <a:cs typeface="Times New Roman"/>
                <a:sym typeface="Times New Roman"/>
              </a:rPr>
              <a:t>Os dados obtidos </a:t>
            </a:r>
            <a:r>
              <a:rPr lang="pt-BR" dirty="0" smtClean="0">
                <a:latin typeface="Times New Roman"/>
                <a:ea typeface="Times New Roman"/>
                <a:cs typeface="Times New Roman"/>
                <a:sym typeface="Times New Roman"/>
              </a:rPr>
              <a:t>foram </a:t>
            </a:r>
            <a:r>
              <a:rPr lang="pt-BR" dirty="0">
                <a:latin typeface="Times New Roman"/>
                <a:ea typeface="Times New Roman"/>
                <a:cs typeface="Times New Roman"/>
                <a:sym typeface="Times New Roman"/>
              </a:rPr>
              <a:t>submetidos a análise de variância.</a:t>
            </a:r>
            <a:endParaRPr dirty="0">
              <a:latin typeface="Times New Roman"/>
              <a:ea typeface="Times New Roman"/>
              <a:cs typeface="Times New Roman"/>
              <a:sym typeface="Times New Roman"/>
            </a:endParaRPr>
          </a:p>
          <a:p>
            <a:pPr marL="0" lvl="0" indent="0" algn="l" rtl="0">
              <a:spcBef>
                <a:spcPts val="1600"/>
              </a:spcBef>
              <a:spcAft>
                <a:spcPts val="0"/>
              </a:spcAft>
              <a:buClr>
                <a:schemeClr val="dk1"/>
              </a:buClr>
              <a:buSzPts val="1100"/>
              <a:buFont typeface="Arial"/>
              <a:buNone/>
            </a:pPr>
            <a:endParaRPr dirty="0">
              <a:latin typeface="Times New Roman"/>
              <a:ea typeface="Times New Roman"/>
              <a:cs typeface="Times New Roman"/>
              <a:sym typeface="Times New Roman"/>
            </a:endParaRPr>
          </a:p>
          <a:p>
            <a:pPr marL="457200" lvl="0" indent="-381000" algn="just" rtl="0">
              <a:lnSpc>
                <a:spcPct val="150000"/>
              </a:lnSpc>
              <a:spcBef>
                <a:spcPts val="1600"/>
              </a:spcBef>
              <a:spcAft>
                <a:spcPts val="0"/>
              </a:spcAft>
              <a:buSzPts val="2400"/>
              <a:buFont typeface="Times New Roman"/>
              <a:buChar char="-"/>
            </a:pPr>
            <a:r>
              <a:rPr lang="pt-BR" dirty="0">
                <a:latin typeface="Times New Roman"/>
                <a:ea typeface="Times New Roman"/>
                <a:cs typeface="Times New Roman"/>
                <a:sym typeface="Times New Roman"/>
              </a:rPr>
              <a:t>Os resultados </a:t>
            </a:r>
            <a:r>
              <a:rPr lang="pt-BR" dirty="0" smtClean="0">
                <a:latin typeface="Times New Roman"/>
                <a:ea typeface="Times New Roman"/>
                <a:cs typeface="Times New Roman"/>
                <a:sym typeface="Times New Roman"/>
              </a:rPr>
              <a:t>passaram por </a:t>
            </a:r>
            <a:r>
              <a:rPr lang="pt-BR" dirty="0">
                <a:latin typeface="Times New Roman"/>
                <a:ea typeface="Times New Roman"/>
                <a:cs typeface="Times New Roman"/>
                <a:sym typeface="Times New Roman"/>
              </a:rPr>
              <a:t>essas análises através do programa estatístico SISVAR®</a:t>
            </a:r>
            <a:endParaRP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3"/>
          <p:cNvSpPr txBox="1">
            <a:spLocks noGrp="1"/>
          </p:cNvSpPr>
          <p:nvPr>
            <p:ph type="title"/>
          </p:nvPr>
        </p:nvSpPr>
        <p:spPr>
          <a:xfrm>
            <a:off x="311700" y="118975"/>
            <a:ext cx="85206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a:t>MATERIAL E MÉTODOS</a:t>
            </a:r>
            <a:endParaRPr/>
          </a:p>
        </p:txBody>
      </p:sp>
      <p:sp>
        <p:nvSpPr>
          <p:cNvPr id="204" name="Google Shape;204;p33"/>
          <p:cNvSpPr txBox="1">
            <a:spLocks noGrp="1"/>
          </p:cNvSpPr>
          <p:nvPr>
            <p:ph type="body" idx="1"/>
          </p:nvPr>
        </p:nvSpPr>
        <p:spPr>
          <a:xfrm>
            <a:off x="311700" y="732175"/>
            <a:ext cx="8520600" cy="33972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b="1" dirty="0" smtClean="0">
                <a:latin typeface="Times New Roman"/>
                <a:ea typeface="Times New Roman"/>
                <a:cs typeface="Times New Roman"/>
                <a:sym typeface="Times New Roman"/>
              </a:rPr>
              <a:t>STIMULATE</a:t>
            </a:r>
            <a:endParaRPr b="1" dirty="0" smtClean="0">
              <a:latin typeface="Times New Roman"/>
              <a:ea typeface="Times New Roman"/>
              <a:cs typeface="Times New Roman"/>
              <a:sym typeface="Times New Roman"/>
            </a:endParaRPr>
          </a:p>
          <a:p>
            <a:pPr marL="0" lvl="0" indent="0" algn="l" rtl="0">
              <a:spcBef>
                <a:spcPts val="1600"/>
              </a:spcBef>
              <a:spcAft>
                <a:spcPts val="0"/>
              </a:spcAft>
              <a:buNone/>
            </a:pPr>
            <a:r>
              <a:rPr lang="pt-BR" dirty="0" smtClean="0">
                <a:latin typeface="Times New Roman"/>
                <a:ea typeface="Times New Roman"/>
                <a:cs typeface="Times New Roman"/>
                <a:sym typeface="Times New Roman"/>
              </a:rPr>
              <a:t>   Dosagens	            Dosagens		    Dosagens 	           Dosagens	</a:t>
            </a:r>
            <a:endParaRPr b="1" dirty="0">
              <a:latin typeface="Times New Roman"/>
              <a:ea typeface="Times New Roman"/>
              <a:cs typeface="Times New Roman"/>
              <a:sym typeface="Times New Roman"/>
            </a:endParaRPr>
          </a:p>
          <a:p>
            <a:pPr marL="0" lvl="0" indent="0" algn="l" rtl="0">
              <a:spcBef>
                <a:spcPts val="1600"/>
              </a:spcBef>
              <a:spcAft>
                <a:spcPts val="0"/>
              </a:spcAft>
              <a:buNone/>
            </a:pPr>
            <a:endParaRPr b="1" dirty="0">
              <a:latin typeface="Times New Roman"/>
              <a:ea typeface="Times New Roman"/>
              <a:cs typeface="Times New Roman"/>
              <a:sym typeface="Times New Roman"/>
            </a:endParaRPr>
          </a:p>
          <a:p>
            <a:pPr marL="0" lvl="0" indent="0">
              <a:spcBef>
                <a:spcPts val="1600"/>
              </a:spcBef>
              <a:spcAft>
                <a:spcPts val="1600"/>
              </a:spcAft>
              <a:buNone/>
            </a:pPr>
            <a:r>
              <a:rPr lang="pt-BR" sz="1700" b="1" dirty="0">
                <a:latin typeface="Times New Roman"/>
                <a:ea typeface="Times New Roman"/>
                <a:cs typeface="Times New Roman"/>
                <a:sym typeface="Times New Roman"/>
              </a:rPr>
              <a:t/>
            </a:r>
            <a:br>
              <a:rPr lang="pt-BR" sz="1700" b="1" dirty="0">
                <a:latin typeface="Times New Roman"/>
                <a:ea typeface="Times New Roman"/>
                <a:cs typeface="Times New Roman"/>
                <a:sym typeface="Times New Roman"/>
              </a:rPr>
            </a:br>
            <a:r>
              <a:rPr lang="pt-BR" sz="1700" b="1" dirty="0" smtClean="0">
                <a:latin typeface="Times New Roman"/>
                <a:ea typeface="Times New Roman"/>
                <a:cs typeface="Times New Roman"/>
                <a:sym typeface="Times New Roman"/>
              </a:rPr>
              <a:t/>
            </a:r>
            <a:br>
              <a:rPr lang="pt-BR" sz="1700" b="1" dirty="0" smtClean="0">
                <a:latin typeface="Times New Roman"/>
                <a:ea typeface="Times New Roman"/>
                <a:cs typeface="Times New Roman"/>
                <a:sym typeface="Times New Roman"/>
              </a:rPr>
            </a:br>
            <a:r>
              <a:rPr lang="pt-BR" sz="1700" b="1" dirty="0" smtClean="0">
                <a:latin typeface="Times New Roman"/>
                <a:ea typeface="Times New Roman"/>
                <a:cs typeface="Times New Roman"/>
                <a:sym typeface="Times New Roman"/>
              </a:rPr>
              <a:t>I  II  III  IV  V	          I  II  III  </a:t>
            </a:r>
            <a:r>
              <a:rPr lang="pt-BR" sz="1700" b="1" dirty="0">
                <a:latin typeface="Times New Roman"/>
                <a:ea typeface="Times New Roman"/>
                <a:cs typeface="Times New Roman"/>
                <a:sym typeface="Times New Roman"/>
              </a:rPr>
              <a:t>IV  </a:t>
            </a:r>
            <a:r>
              <a:rPr lang="pt-BR" sz="1700" b="1" dirty="0" smtClean="0">
                <a:latin typeface="Times New Roman"/>
                <a:ea typeface="Times New Roman"/>
                <a:cs typeface="Times New Roman"/>
                <a:sym typeface="Times New Roman"/>
              </a:rPr>
              <a:t>V                   </a:t>
            </a:r>
            <a:r>
              <a:rPr lang="pt-BR" sz="1700" b="1" dirty="0">
                <a:latin typeface="Times New Roman"/>
                <a:ea typeface="Times New Roman"/>
                <a:cs typeface="Times New Roman"/>
                <a:sym typeface="Times New Roman"/>
              </a:rPr>
              <a:t>I  II  III  IV  </a:t>
            </a:r>
            <a:r>
              <a:rPr lang="pt-BR" sz="1700" b="1" dirty="0" smtClean="0">
                <a:latin typeface="Times New Roman"/>
                <a:ea typeface="Times New Roman"/>
                <a:cs typeface="Times New Roman"/>
                <a:sym typeface="Times New Roman"/>
              </a:rPr>
              <a:t>V                 </a:t>
            </a:r>
            <a:r>
              <a:rPr lang="pt-BR" sz="1700" b="1" dirty="0">
                <a:latin typeface="Times New Roman"/>
                <a:ea typeface="Times New Roman"/>
                <a:cs typeface="Times New Roman"/>
                <a:sym typeface="Times New Roman"/>
              </a:rPr>
              <a:t>I  II  III  </a:t>
            </a:r>
            <a:r>
              <a:rPr lang="pt-BR" sz="1700" b="1" dirty="0" smtClean="0">
                <a:latin typeface="Times New Roman"/>
                <a:ea typeface="Times New Roman"/>
                <a:cs typeface="Times New Roman"/>
                <a:sym typeface="Times New Roman"/>
              </a:rPr>
              <a:t>IV  V  </a:t>
            </a:r>
            <a:endParaRPr lang="pt-BR" sz="1700" b="1" dirty="0">
              <a:latin typeface="Times New Roman"/>
              <a:ea typeface="Times New Roman"/>
              <a:cs typeface="Times New Roman"/>
              <a:sym typeface="Times New Roman"/>
            </a:endParaRPr>
          </a:p>
          <a:p>
            <a:pPr marL="0" lvl="0" indent="0" algn="l" rtl="0">
              <a:spcBef>
                <a:spcPts val="1600"/>
              </a:spcBef>
              <a:spcAft>
                <a:spcPts val="1600"/>
              </a:spcAft>
              <a:buNone/>
            </a:pPr>
            <a:endParaRPr lang="pt-BR" sz="1700" b="1" dirty="0" smtClean="0">
              <a:latin typeface="Times New Roman"/>
              <a:ea typeface="Times New Roman"/>
              <a:cs typeface="Times New Roman"/>
              <a:sym typeface="Times New Roman"/>
            </a:endParaRPr>
          </a:p>
        </p:txBody>
      </p:sp>
      <p:sp>
        <p:nvSpPr>
          <p:cNvPr id="205" name="Google Shape;205;p33"/>
          <p:cNvSpPr/>
          <p:nvPr/>
        </p:nvSpPr>
        <p:spPr>
          <a:xfrm>
            <a:off x="588075" y="1930275"/>
            <a:ext cx="852000" cy="483900"/>
          </a:xfrm>
          <a:prstGeom prst="rect">
            <a:avLst/>
          </a:prstGeom>
          <a:solidFill>
            <a:srgbClr val="CCCCC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pt-BR"/>
              <a:t>      0</a:t>
            </a:r>
            <a:endParaRPr/>
          </a:p>
        </p:txBody>
      </p:sp>
      <p:sp>
        <p:nvSpPr>
          <p:cNvPr id="206" name="Google Shape;206;p33"/>
          <p:cNvSpPr/>
          <p:nvPr/>
        </p:nvSpPr>
        <p:spPr>
          <a:xfrm>
            <a:off x="2912650" y="1930400"/>
            <a:ext cx="915000" cy="4839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BR" dirty="0"/>
              <a:t>    </a:t>
            </a:r>
            <a:r>
              <a:rPr lang="pt-BR" dirty="0" smtClean="0"/>
              <a:t>1 </a:t>
            </a:r>
            <a:r>
              <a:rPr lang="pt-BR" dirty="0"/>
              <a:t>ml</a:t>
            </a:r>
            <a:endParaRPr dirty="0"/>
          </a:p>
        </p:txBody>
      </p:sp>
      <p:sp>
        <p:nvSpPr>
          <p:cNvPr id="207" name="Google Shape;207;p33"/>
          <p:cNvSpPr/>
          <p:nvPr/>
        </p:nvSpPr>
        <p:spPr>
          <a:xfrm>
            <a:off x="5174100" y="1930275"/>
            <a:ext cx="915000" cy="4839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BR" dirty="0"/>
              <a:t>     </a:t>
            </a:r>
            <a:r>
              <a:rPr lang="pt-BR" dirty="0" smtClean="0"/>
              <a:t>2 </a:t>
            </a:r>
            <a:r>
              <a:rPr lang="pt-BR" dirty="0"/>
              <a:t>ml</a:t>
            </a:r>
            <a:endParaRPr dirty="0"/>
          </a:p>
        </p:txBody>
      </p:sp>
      <p:sp>
        <p:nvSpPr>
          <p:cNvPr id="208" name="Google Shape;208;p33"/>
          <p:cNvSpPr/>
          <p:nvPr/>
        </p:nvSpPr>
        <p:spPr>
          <a:xfrm>
            <a:off x="7414525" y="1930400"/>
            <a:ext cx="852000" cy="483900"/>
          </a:xfrm>
          <a:prstGeom prst="rect">
            <a:avLst/>
          </a:prstGeom>
          <a:solidFill>
            <a:srgbClr val="CCCCCC"/>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pt-BR" dirty="0"/>
              <a:t>    </a:t>
            </a:r>
            <a:r>
              <a:rPr lang="pt-BR" dirty="0" smtClean="0"/>
              <a:t>3 </a:t>
            </a:r>
            <a:r>
              <a:rPr lang="pt-BR" dirty="0"/>
              <a:t>ml</a:t>
            </a:r>
            <a:endParaRPr dirty="0"/>
          </a:p>
        </p:txBody>
      </p:sp>
      <p:sp>
        <p:nvSpPr>
          <p:cNvPr id="209" name="Google Shape;209;p33"/>
          <p:cNvSpPr/>
          <p:nvPr/>
        </p:nvSpPr>
        <p:spPr>
          <a:xfrm>
            <a:off x="924700" y="2477250"/>
            <a:ext cx="241800" cy="3576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3"/>
          <p:cNvSpPr/>
          <p:nvPr/>
        </p:nvSpPr>
        <p:spPr>
          <a:xfrm>
            <a:off x="3217688" y="2487750"/>
            <a:ext cx="241800" cy="3366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3"/>
          <p:cNvSpPr/>
          <p:nvPr/>
        </p:nvSpPr>
        <p:spPr>
          <a:xfrm>
            <a:off x="5510700" y="2487750"/>
            <a:ext cx="241800" cy="3366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3"/>
          <p:cNvSpPr/>
          <p:nvPr/>
        </p:nvSpPr>
        <p:spPr>
          <a:xfrm>
            <a:off x="7719625" y="2466750"/>
            <a:ext cx="241800" cy="3786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3" name="Google Shape;213;p33"/>
          <p:cNvPicPr preferRelativeResize="0"/>
          <p:nvPr/>
        </p:nvPicPr>
        <p:blipFill>
          <a:blip r:embed="rId3">
            <a:alphaModFix/>
          </a:blip>
          <a:stretch>
            <a:fillRect/>
          </a:stretch>
        </p:blipFill>
        <p:spPr>
          <a:xfrm>
            <a:off x="6737396" y="3719671"/>
            <a:ext cx="1764350" cy="1174100"/>
          </a:xfrm>
          <a:prstGeom prst="rect">
            <a:avLst/>
          </a:prstGeom>
          <a:noFill/>
          <a:ln>
            <a:noFill/>
          </a:ln>
        </p:spPr>
      </p:pic>
      <p:pic>
        <p:nvPicPr>
          <p:cNvPr id="214" name="Google Shape;214;p33"/>
          <p:cNvPicPr preferRelativeResize="0"/>
          <p:nvPr/>
        </p:nvPicPr>
        <p:blipFill>
          <a:blip r:embed="rId4">
            <a:alphaModFix/>
          </a:blip>
          <a:stretch>
            <a:fillRect/>
          </a:stretch>
        </p:blipFill>
        <p:spPr>
          <a:xfrm>
            <a:off x="5534902" y="3595121"/>
            <a:ext cx="694800" cy="1298650"/>
          </a:xfrm>
          <a:prstGeom prst="rect">
            <a:avLst/>
          </a:prstGeom>
          <a:noFill/>
          <a:ln>
            <a:noFill/>
          </a:ln>
        </p:spPr>
      </p:pic>
      <p:sp>
        <p:nvSpPr>
          <p:cNvPr id="215" name="Google Shape;215;p33"/>
          <p:cNvSpPr txBox="1"/>
          <p:nvPr/>
        </p:nvSpPr>
        <p:spPr>
          <a:xfrm>
            <a:off x="472375" y="3947275"/>
            <a:ext cx="2166900" cy="9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a:p>
            <a:pPr marL="0" lvl="0" indent="0" algn="l" rtl="0">
              <a:spcBef>
                <a:spcPts val="0"/>
              </a:spcBef>
              <a:spcAft>
                <a:spcPts val="0"/>
              </a:spcAft>
              <a:buNone/>
            </a:pPr>
            <a:r>
              <a:rPr lang="pt-BR" sz="1700">
                <a:latin typeface="Times New Roman"/>
                <a:ea typeface="Times New Roman"/>
                <a:cs typeface="Times New Roman"/>
                <a:sym typeface="Times New Roman"/>
              </a:rPr>
              <a:t>20 mudas / repetição</a:t>
            </a:r>
            <a:endParaRPr sz="1700">
              <a:latin typeface="Times New Roman"/>
              <a:ea typeface="Times New Roman"/>
              <a:cs typeface="Times New Roman"/>
              <a:sym typeface="Times New Roman"/>
            </a:endParaRPr>
          </a:p>
          <a:p>
            <a:pPr marL="0" lvl="0" indent="0" algn="l" rtl="0">
              <a:spcBef>
                <a:spcPts val="0"/>
              </a:spcBef>
              <a:spcAft>
                <a:spcPts val="0"/>
              </a:spcAft>
              <a:buNone/>
            </a:pPr>
            <a:endParaRPr>
              <a:latin typeface="Old Standard TT"/>
              <a:ea typeface="Old Standard TT"/>
              <a:cs typeface="Old Standard TT"/>
              <a:sym typeface="Old Standard TT"/>
            </a:endParaRPr>
          </a:p>
          <a:p>
            <a:pPr marL="0" lvl="0" indent="0" algn="l" rtl="0">
              <a:spcBef>
                <a:spcPts val="0"/>
              </a:spcBef>
              <a:spcAft>
                <a:spcPts val="0"/>
              </a:spcAft>
              <a:buNone/>
            </a:pPr>
            <a:endParaRPr>
              <a:latin typeface="Old Standard TT"/>
              <a:ea typeface="Old Standard TT"/>
              <a:cs typeface="Old Standard TT"/>
              <a:sym typeface="Old Standard TT"/>
            </a:endParaRPr>
          </a:p>
          <a:p>
            <a:pPr marL="0" lvl="0" indent="0" algn="l" rtl="0">
              <a:spcBef>
                <a:spcPts val="0"/>
              </a:spcBef>
              <a:spcAft>
                <a:spcPts val="0"/>
              </a:spcAft>
              <a:buNone/>
            </a:pPr>
            <a:r>
              <a:rPr lang="pt-BR">
                <a:latin typeface="Old Standard TT"/>
                <a:ea typeface="Old Standard TT"/>
                <a:cs typeface="Old Standard TT"/>
                <a:sym typeface="Old Standard TT"/>
              </a:rPr>
              <a:t>		</a:t>
            </a:r>
            <a:endParaRPr>
              <a:latin typeface="Old Standard TT"/>
              <a:ea typeface="Old Standard TT"/>
              <a:cs typeface="Old Standard TT"/>
              <a:sym typeface="Old Standard TT"/>
            </a:endParaRPr>
          </a:p>
        </p:txBody>
      </p:sp>
      <p:sp>
        <p:nvSpPr>
          <p:cNvPr id="216" name="Google Shape;216;p33"/>
          <p:cNvSpPr/>
          <p:nvPr/>
        </p:nvSpPr>
        <p:spPr>
          <a:xfrm>
            <a:off x="2523475" y="3771000"/>
            <a:ext cx="399600" cy="1174200"/>
          </a:xfrm>
          <a:prstGeom prst="leftBrace">
            <a:avLst>
              <a:gd name="adj1" fmla="val 50000"/>
              <a:gd name="adj2" fmla="val 50000"/>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7" name="Google Shape;217;p33"/>
          <p:cNvPicPr preferRelativeResize="0"/>
          <p:nvPr/>
        </p:nvPicPr>
        <p:blipFill>
          <a:blip r:embed="rId5">
            <a:alphaModFix/>
          </a:blip>
          <a:stretch>
            <a:fillRect/>
          </a:stretch>
        </p:blipFill>
        <p:spPr>
          <a:xfrm>
            <a:off x="3217700" y="3675300"/>
            <a:ext cx="1861750" cy="1323275"/>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4"/>
          <p:cNvSpPr txBox="1">
            <a:spLocks noGrp="1"/>
          </p:cNvSpPr>
          <p:nvPr>
            <p:ph type="title"/>
          </p:nvPr>
        </p:nvSpPr>
        <p:spPr>
          <a:xfrm>
            <a:off x="3519825" y="132713"/>
            <a:ext cx="4610100" cy="741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200">
              <a:latin typeface="Times New Roman"/>
              <a:ea typeface="Times New Roman"/>
              <a:cs typeface="Times New Roman"/>
              <a:sym typeface="Times New Roman"/>
            </a:endParaRPr>
          </a:p>
        </p:txBody>
      </p:sp>
      <p:sp>
        <p:nvSpPr>
          <p:cNvPr id="223" name="Google Shape;223;p34"/>
          <p:cNvSpPr txBox="1">
            <a:spLocks noGrp="1"/>
          </p:cNvSpPr>
          <p:nvPr>
            <p:ph type="body" idx="1"/>
          </p:nvPr>
        </p:nvSpPr>
        <p:spPr>
          <a:xfrm>
            <a:off x="599900" y="49475"/>
            <a:ext cx="8701500" cy="5033100"/>
          </a:xfrm>
          <a:prstGeom prst="rect">
            <a:avLst/>
          </a:prstGeom>
        </p:spPr>
        <p:txBody>
          <a:bodyPr spcFirstLastPara="1" wrap="square" lIns="91425" tIns="91425" rIns="91425" bIns="91425" anchor="t" anchorCtr="0">
            <a:noAutofit/>
          </a:bodyPr>
          <a:lstStyle/>
          <a:p>
            <a:pPr marL="0" lvl="0" indent="457200" algn="l" rtl="0">
              <a:lnSpc>
                <a:spcPct val="100000"/>
              </a:lnSpc>
              <a:spcBef>
                <a:spcPts val="0"/>
              </a:spcBef>
              <a:spcAft>
                <a:spcPts val="0"/>
              </a:spcAft>
              <a:buNone/>
            </a:pPr>
            <a:endParaRPr/>
          </a:p>
          <a:p>
            <a:pPr marL="457200" lvl="0" indent="457200" algn="l" rtl="0">
              <a:lnSpc>
                <a:spcPct val="100000"/>
              </a:lnSpc>
              <a:spcBef>
                <a:spcPts val="0"/>
              </a:spcBef>
              <a:spcAft>
                <a:spcPts val="0"/>
              </a:spcAft>
              <a:buNone/>
            </a:pPr>
            <a:r>
              <a:rPr lang="pt-BR" b="1">
                <a:latin typeface="Times New Roman"/>
                <a:ea typeface="Times New Roman"/>
                <a:cs typeface="Times New Roman"/>
                <a:sym typeface="Times New Roman"/>
              </a:rPr>
              <a:t>R1</a:t>
            </a:r>
            <a:endParaRPr b="1">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a:p>
          <a:p>
            <a:pPr marL="0" lvl="0" indent="457200" algn="l" rtl="0">
              <a:lnSpc>
                <a:spcPct val="100000"/>
              </a:lnSpc>
              <a:spcBef>
                <a:spcPts val="0"/>
              </a:spcBef>
              <a:spcAft>
                <a:spcPts val="0"/>
              </a:spcAft>
              <a:buNone/>
            </a:pPr>
            <a:endParaRPr/>
          </a:p>
          <a:p>
            <a:pPr marL="0" lvl="0" indent="457200" algn="l" rtl="0">
              <a:lnSpc>
                <a:spcPct val="100000"/>
              </a:lnSpc>
              <a:spcBef>
                <a:spcPts val="0"/>
              </a:spcBef>
              <a:spcAft>
                <a:spcPts val="0"/>
              </a:spcAft>
              <a:buNone/>
            </a:pPr>
            <a:endParaRPr/>
          </a:p>
          <a:p>
            <a:pPr marL="457200" lvl="0" indent="457200" algn="l" rtl="0">
              <a:lnSpc>
                <a:spcPct val="100000"/>
              </a:lnSpc>
              <a:spcBef>
                <a:spcPts val="0"/>
              </a:spcBef>
              <a:spcAft>
                <a:spcPts val="0"/>
              </a:spcAft>
              <a:buNone/>
            </a:pPr>
            <a:r>
              <a:rPr lang="pt-BR" b="1">
                <a:latin typeface="Times New Roman"/>
                <a:ea typeface="Times New Roman"/>
                <a:cs typeface="Times New Roman"/>
                <a:sym typeface="Times New Roman"/>
              </a:rPr>
              <a:t>R2</a:t>
            </a:r>
            <a:endParaRPr b="1">
              <a:latin typeface="Times New Roman"/>
              <a:ea typeface="Times New Roman"/>
              <a:cs typeface="Times New Roman"/>
              <a:sym typeface="Times New Roman"/>
            </a:endParaRPr>
          </a:p>
          <a:p>
            <a:pPr marL="0" lvl="0" indent="457200" algn="l" rtl="0">
              <a:lnSpc>
                <a:spcPct val="100000"/>
              </a:lnSpc>
              <a:spcBef>
                <a:spcPts val="0"/>
              </a:spcBef>
              <a:spcAft>
                <a:spcPts val="0"/>
              </a:spcAft>
              <a:buNone/>
            </a:pPr>
            <a:endParaRPr/>
          </a:p>
          <a:p>
            <a:pPr marL="0" lvl="0" indent="0" algn="l" rtl="0">
              <a:lnSpc>
                <a:spcPct val="100000"/>
              </a:lnSpc>
              <a:spcBef>
                <a:spcPts val="0"/>
              </a:spcBef>
              <a:spcAft>
                <a:spcPts val="0"/>
              </a:spcAft>
              <a:buNone/>
            </a:pPr>
            <a:endParaRPr/>
          </a:p>
          <a:p>
            <a:pPr marL="457200" lvl="0" indent="457200" algn="l" rtl="0">
              <a:lnSpc>
                <a:spcPct val="100000"/>
              </a:lnSpc>
              <a:spcBef>
                <a:spcPts val="0"/>
              </a:spcBef>
              <a:spcAft>
                <a:spcPts val="0"/>
              </a:spcAft>
              <a:buNone/>
            </a:pPr>
            <a:r>
              <a:rPr lang="pt-BR" b="1">
                <a:latin typeface="Times New Roman"/>
                <a:ea typeface="Times New Roman"/>
                <a:cs typeface="Times New Roman"/>
                <a:sym typeface="Times New Roman"/>
              </a:rPr>
              <a:t>R3</a:t>
            </a:r>
            <a:endParaRPr b="1">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a:p>
          <a:p>
            <a:pPr marL="0" lvl="0" indent="457200" algn="l" rtl="0">
              <a:lnSpc>
                <a:spcPct val="100000"/>
              </a:lnSpc>
              <a:spcBef>
                <a:spcPts val="0"/>
              </a:spcBef>
              <a:spcAft>
                <a:spcPts val="0"/>
              </a:spcAft>
              <a:buNone/>
            </a:pPr>
            <a:endParaRPr/>
          </a:p>
          <a:p>
            <a:pPr marL="457200" lvl="0" indent="457200" algn="l" rtl="0">
              <a:lnSpc>
                <a:spcPct val="100000"/>
              </a:lnSpc>
              <a:spcBef>
                <a:spcPts val="0"/>
              </a:spcBef>
              <a:spcAft>
                <a:spcPts val="0"/>
              </a:spcAft>
              <a:buNone/>
            </a:pPr>
            <a:r>
              <a:rPr lang="pt-BR" b="1">
                <a:latin typeface="Times New Roman"/>
                <a:ea typeface="Times New Roman"/>
                <a:cs typeface="Times New Roman"/>
                <a:sym typeface="Times New Roman"/>
              </a:rPr>
              <a:t>R4</a:t>
            </a:r>
            <a:endParaRPr b="1">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a:p>
          <a:p>
            <a:pPr marL="0" lvl="0" indent="457200" algn="l" rtl="0">
              <a:lnSpc>
                <a:spcPct val="100000"/>
              </a:lnSpc>
              <a:spcBef>
                <a:spcPts val="0"/>
              </a:spcBef>
              <a:spcAft>
                <a:spcPts val="0"/>
              </a:spcAft>
              <a:buNone/>
            </a:pPr>
            <a:endParaRPr/>
          </a:p>
          <a:p>
            <a:pPr marL="0" lvl="0" indent="457200" algn="l" rtl="0">
              <a:lnSpc>
                <a:spcPct val="100000"/>
              </a:lnSpc>
              <a:spcBef>
                <a:spcPts val="0"/>
              </a:spcBef>
              <a:spcAft>
                <a:spcPts val="0"/>
              </a:spcAft>
              <a:buNone/>
            </a:pPr>
            <a:endParaRPr/>
          </a:p>
          <a:p>
            <a:pPr marL="457200" lvl="0" indent="457200" algn="l" rtl="0">
              <a:lnSpc>
                <a:spcPct val="100000"/>
              </a:lnSpc>
              <a:spcBef>
                <a:spcPts val="0"/>
              </a:spcBef>
              <a:spcAft>
                <a:spcPts val="0"/>
              </a:spcAft>
              <a:buNone/>
            </a:pPr>
            <a:r>
              <a:rPr lang="pt-BR" b="1">
                <a:latin typeface="Times New Roman"/>
                <a:ea typeface="Times New Roman"/>
                <a:cs typeface="Times New Roman"/>
                <a:sym typeface="Times New Roman"/>
              </a:rPr>
              <a:t>R5</a:t>
            </a:r>
            <a:r>
              <a:rPr lang="pt-BR"/>
              <a:t/>
            </a:r>
            <a:br>
              <a:rPr lang="pt-BR"/>
            </a:br>
            <a:endParaRPr/>
          </a:p>
          <a:p>
            <a:pPr marL="0" lvl="0" indent="0" algn="l" rtl="0">
              <a:spcBef>
                <a:spcPts val="0"/>
              </a:spcBef>
              <a:spcAft>
                <a:spcPts val="1600"/>
              </a:spcAft>
              <a:buNone/>
            </a:pPr>
            <a:endParaRPr/>
          </a:p>
        </p:txBody>
      </p:sp>
      <p:sp>
        <p:nvSpPr>
          <p:cNvPr id="224" name="Google Shape;224;p34"/>
          <p:cNvSpPr/>
          <p:nvPr/>
        </p:nvSpPr>
        <p:spPr>
          <a:xfrm>
            <a:off x="2123625" y="1045575"/>
            <a:ext cx="767700" cy="957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pt-BR"/>
              <a:t>-  -  -  -   </a:t>
            </a:r>
            <a:br>
              <a:rPr lang="pt-BR"/>
            </a:br>
            <a:r>
              <a:rPr lang="pt-BR"/>
              <a:t>-  -  -  -</a:t>
            </a:r>
            <a:br>
              <a:rPr lang="pt-BR"/>
            </a:br>
            <a:r>
              <a:rPr lang="pt-BR"/>
              <a:t>-  -  -  -</a:t>
            </a:r>
            <a:br>
              <a:rPr lang="pt-BR"/>
            </a:br>
            <a:r>
              <a:rPr lang="pt-BR"/>
              <a:t>-  -  -  -</a:t>
            </a:r>
            <a:br>
              <a:rPr lang="pt-BR"/>
            </a:br>
            <a:r>
              <a:rPr lang="pt-BR"/>
              <a:t>-  -  -  -</a:t>
            </a:r>
            <a:endParaRPr/>
          </a:p>
        </p:txBody>
      </p:sp>
      <p:sp>
        <p:nvSpPr>
          <p:cNvPr id="225" name="Google Shape;225;p34"/>
          <p:cNvSpPr/>
          <p:nvPr/>
        </p:nvSpPr>
        <p:spPr>
          <a:xfrm>
            <a:off x="2123625" y="2063288"/>
            <a:ext cx="767700" cy="957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pt-BR"/>
              <a:t>-  -  -  -   </a:t>
            </a:r>
            <a:br>
              <a:rPr lang="pt-BR"/>
            </a:br>
            <a:r>
              <a:rPr lang="pt-BR"/>
              <a:t>-  -  -  -</a:t>
            </a:r>
            <a:br>
              <a:rPr lang="pt-BR"/>
            </a:br>
            <a:r>
              <a:rPr lang="pt-BR"/>
              <a:t>-  -  -  -</a:t>
            </a:r>
            <a:br>
              <a:rPr lang="pt-BR"/>
            </a:br>
            <a:r>
              <a:rPr lang="pt-BR"/>
              <a:t>-  -  -  -</a:t>
            </a:r>
            <a:br>
              <a:rPr lang="pt-BR"/>
            </a:br>
            <a:r>
              <a:rPr lang="pt-BR"/>
              <a:t>-  -  -  -</a:t>
            </a:r>
            <a:endParaRPr/>
          </a:p>
        </p:txBody>
      </p:sp>
      <p:sp>
        <p:nvSpPr>
          <p:cNvPr id="226" name="Google Shape;226;p34"/>
          <p:cNvSpPr/>
          <p:nvPr/>
        </p:nvSpPr>
        <p:spPr>
          <a:xfrm>
            <a:off x="2123625" y="24850"/>
            <a:ext cx="767700" cy="957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pt-BR"/>
              <a:t>-  -  -  -   </a:t>
            </a:r>
            <a:br>
              <a:rPr lang="pt-BR"/>
            </a:br>
            <a:r>
              <a:rPr lang="pt-BR"/>
              <a:t>-  -  -  -</a:t>
            </a:r>
            <a:br>
              <a:rPr lang="pt-BR"/>
            </a:br>
            <a:r>
              <a:rPr lang="pt-BR"/>
              <a:t>-  -  -  -</a:t>
            </a:r>
            <a:br>
              <a:rPr lang="pt-BR"/>
            </a:br>
            <a:r>
              <a:rPr lang="pt-BR"/>
              <a:t>-  -  -  -</a:t>
            </a:r>
            <a:br>
              <a:rPr lang="pt-BR"/>
            </a:br>
            <a:r>
              <a:rPr lang="pt-BR"/>
              <a:t>-  -  -  -</a:t>
            </a:r>
            <a:endParaRPr/>
          </a:p>
        </p:txBody>
      </p:sp>
      <p:sp>
        <p:nvSpPr>
          <p:cNvPr id="227" name="Google Shape;227;p34"/>
          <p:cNvSpPr/>
          <p:nvPr/>
        </p:nvSpPr>
        <p:spPr>
          <a:xfrm>
            <a:off x="2123625" y="3066200"/>
            <a:ext cx="767700" cy="957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pt-BR"/>
              <a:t>-  -  -  -   </a:t>
            </a:r>
            <a:br>
              <a:rPr lang="pt-BR"/>
            </a:br>
            <a:r>
              <a:rPr lang="pt-BR"/>
              <a:t>-  -  -  -</a:t>
            </a:r>
            <a:br>
              <a:rPr lang="pt-BR"/>
            </a:br>
            <a:r>
              <a:rPr lang="pt-BR"/>
              <a:t>-  -  -  -</a:t>
            </a:r>
            <a:br>
              <a:rPr lang="pt-BR"/>
            </a:br>
            <a:r>
              <a:rPr lang="pt-BR"/>
              <a:t>-  -  -  -</a:t>
            </a:r>
            <a:br>
              <a:rPr lang="pt-BR"/>
            </a:br>
            <a:r>
              <a:rPr lang="pt-BR"/>
              <a:t>-  -  -  -</a:t>
            </a:r>
            <a:endParaRPr/>
          </a:p>
        </p:txBody>
      </p:sp>
      <p:sp>
        <p:nvSpPr>
          <p:cNvPr id="228" name="Google Shape;228;p34"/>
          <p:cNvSpPr/>
          <p:nvPr/>
        </p:nvSpPr>
        <p:spPr>
          <a:xfrm>
            <a:off x="2123625" y="4069125"/>
            <a:ext cx="767700" cy="957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pt-BR"/>
              <a:t>-  -  -  -   </a:t>
            </a:r>
            <a:br>
              <a:rPr lang="pt-BR"/>
            </a:br>
            <a:r>
              <a:rPr lang="pt-BR"/>
              <a:t>-  -  -  -</a:t>
            </a:r>
            <a:br>
              <a:rPr lang="pt-BR"/>
            </a:br>
            <a:r>
              <a:rPr lang="pt-BR"/>
              <a:t>-  -  -  -</a:t>
            </a:r>
            <a:br>
              <a:rPr lang="pt-BR"/>
            </a:br>
            <a:r>
              <a:rPr lang="pt-BR"/>
              <a:t>-  -  -  -</a:t>
            </a:r>
            <a:br>
              <a:rPr lang="pt-BR"/>
            </a:br>
            <a:r>
              <a:rPr lang="pt-BR"/>
              <a:t>-  -  -  -</a:t>
            </a:r>
            <a:endParaRPr/>
          </a:p>
        </p:txBody>
      </p:sp>
      <p:sp>
        <p:nvSpPr>
          <p:cNvPr id="229" name="Google Shape;229;p34"/>
          <p:cNvSpPr/>
          <p:nvPr/>
        </p:nvSpPr>
        <p:spPr>
          <a:xfrm>
            <a:off x="4048925" y="24875"/>
            <a:ext cx="767700" cy="957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pt-BR"/>
              <a:t>-  -  -  -   </a:t>
            </a:r>
            <a:br>
              <a:rPr lang="pt-BR"/>
            </a:br>
            <a:r>
              <a:rPr lang="pt-BR"/>
              <a:t>-  -  -  -</a:t>
            </a:r>
            <a:br>
              <a:rPr lang="pt-BR"/>
            </a:br>
            <a:r>
              <a:rPr lang="pt-BR"/>
              <a:t>-  -  -  -</a:t>
            </a:r>
            <a:br>
              <a:rPr lang="pt-BR"/>
            </a:br>
            <a:r>
              <a:rPr lang="pt-BR"/>
              <a:t>-  -  -  -</a:t>
            </a:r>
            <a:br>
              <a:rPr lang="pt-BR"/>
            </a:br>
            <a:r>
              <a:rPr lang="pt-BR"/>
              <a:t>-  -  -  -</a:t>
            </a:r>
            <a:endParaRPr/>
          </a:p>
        </p:txBody>
      </p:sp>
      <p:sp>
        <p:nvSpPr>
          <p:cNvPr id="230" name="Google Shape;230;p34"/>
          <p:cNvSpPr/>
          <p:nvPr/>
        </p:nvSpPr>
        <p:spPr>
          <a:xfrm>
            <a:off x="4048925" y="1045313"/>
            <a:ext cx="767700" cy="957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pt-BR"/>
              <a:t>-  -  -  -   </a:t>
            </a:r>
            <a:br>
              <a:rPr lang="pt-BR"/>
            </a:br>
            <a:r>
              <a:rPr lang="pt-BR"/>
              <a:t>-  -  -  -</a:t>
            </a:r>
            <a:br>
              <a:rPr lang="pt-BR"/>
            </a:br>
            <a:r>
              <a:rPr lang="pt-BR"/>
              <a:t>-  -  -  -</a:t>
            </a:r>
            <a:br>
              <a:rPr lang="pt-BR"/>
            </a:br>
            <a:r>
              <a:rPr lang="pt-BR"/>
              <a:t>-  -  -  -</a:t>
            </a:r>
            <a:br>
              <a:rPr lang="pt-BR"/>
            </a:br>
            <a:r>
              <a:rPr lang="pt-BR"/>
              <a:t>-  -  -  -</a:t>
            </a:r>
            <a:endParaRPr/>
          </a:p>
        </p:txBody>
      </p:sp>
      <p:sp>
        <p:nvSpPr>
          <p:cNvPr id="231" name="Google Shape;231;p34"/>
          <p:cNvSpPr/>
          <p:nvPr/>
        </p:nvSpPr>
        <p:spPr>
          <a:xfrm>
            <a:off x="4048925" y="2065750"/>
            <a:ext cx="767700" cy="957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pt-BR"/>
              <a:t>-  -  -  -   </a:t>
            </a:r>
            <a:br>
              <a:rPr lang="pt-BR"/>
            </a:br>
            <a:r>
              <a:rPr lang="pt-BR"/>
              <a:t>-  -  -  -</a:t>
            </a:r>
            <a:br>
              <a:rPr lang="pt-BR"/>
            </a:br>
            <a:r>
              <a:rPr lang="pt-BR"/>
              <a:t>-  -  -  -</a:t>
            </a:r>
            <a:br>
              <a:rPr lang="pt-BR"/>
            </a:br>
            <a:r>
              <a:rPr lang="pt-BR"/>
              <a:t>-  -  -  -</a:t>
            </a:r>
            <a:br>
              <a:rPr lang="pt-BR"/>
            </a:br>
            <a:r>
              <a:rPr lang="pt-BR"/>
              <a:t>-  -  -  -</a:t>
            </a:r>
            <a:endParaRPr/>
          </a:p>
        </p:txBody>
      </p:sp>
      <p:sp>
        <p:nvSpPr>
          <p:cNvPr id="232" name="Google Shape;232;p34"/>
          <p:cNvSpPr/>
          <p:nvPr/>
        </p:nvSpPr>
        <p:spPr>
          <a:xfrm>
            <a:off x="4048925" y="3067438"/>
            <a:ext cx="767700" cy="957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pt-BR"/>
              <a:t>-  -  -  -   </a:t>
            </a:r>
            <a:br>
              <a:rPr lang="pt-BR"/>
            </a:br>
            <a:r>
              <a:rPr lang="pt-BR"/>
              <a:t>-  -  -  -</a:t>
            </a:r>
            <a:br>
              <a:rPr lang="pt-BR"/>
            </a:br>
            <a:r>
              <a:rPr lang="pt-BR"/>
              <a:t>-  -  -  -</a:t>
            </a:r>
            <a:br>
              <a:rPr lang="pt-BR"/>
            </a:br>
            <a:r>
              <a:rPr lang="pt-BR"/>
              <a:t>-  -  -  -</a:t>
            </a:r>
            <a:br>
              <a:rPr lang="pt-BR"/>
            </a:br>
            <a:r>
              <a:rPr lang="pt-BR"/>
              <a:t>-  -  -  -</a:t>
            </a:r>
            <a:endParaRPr/>
          </a:p>
        </p:txBody>
      </p:sp>
      <p:sp>
        <p:nvSpPr>
          <p:cNvPr id="233" name="Google Shape;233;p34"/>
          <p:cNvSpPr/>
          <p:nvPr/>
        </p:nvSpPr>
        <p:spPr>
          <a:xfrm>
            <a:off x="4048925" y="4069150"/>
            <a:ext cx="767700" cy="957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pt-BR"/>
              <a:t>-  -  -  -   </a:t>
            </a:r>
            <a:br>
              <a:rPr lang="pt-BR"/>
            </a:br>
            <a:r>
              <a:rPr lang="pt-BR"/>
              <a:t>-  -  -  -</a:t>
            </a:r>
            <a:br>
              <a:rPr lang="pt-BR"/>
            </a:br>
            <a:r>
              <a:rPr lang="pt-BR"/>
              <a:t>-  -  -  -</a:t>
            </a:r>
            <a:br>
              <a:rPr lang="pt-BR"/>
            </a:br>
            <a:r>
              <a:rPr lang="pt-BR"/>
              <a:t>-  -  -  -</a:t>
            </a:r>
            <a:br>
              <a:rPr lang="pt-BR"/>
            </a:br>
            <a:r>
              <a:rPr lang="pt-BR"/>
              <a:t>-  -  -  -</a:t>
            </a:r>
            <a:endParaRPr/>
          </a:p>
        </p:txBody>
      </p:sp>
      <p:sp>
        <p:nvSpPr>
          <p:cNvPr id="234" name="Google Shape;234;p34"/>
          <p:cNvSpPr/>
          <p:nvPr/>
        </p:nvSpPr>
        <p:spPr>
          <a:xfrm>
            <a:off x="5849325" y="24850"/>
            <a:ext cx="767700" cy="957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pt-BR"/>
              <a:t>-  -  -  -   </a:t>
            </a:r>
            <a:br>
              <a:rPr lang="pt-BR"/>
            </a:br>
            <a:r>
              <a:rPr lang="pt-BR"/>
              <a:t>-  -  -  -</a:t>
            </a:r>
            <a:br>
              <a:rPr lang="pt-BR"/>
            </a:br>
            <a:r>
              <a:rPr lang="pt-BR"/>
              <a:t>-  -  -  -</a:t>
            </a:r>
            <a:br>
              <a:rPr lang="pt-BR"/>
            </a:br>
            <a:r>
              <a:rPr lang="pt-BR"/>
              <a:t>-  -  -  -</a:t>
            </a:r>
            <a:br>
              <a:rPr lang="pt-BR"/>
            </a:br>
            <a:r>
              <a:rPr lang="pt-BR"/>
              <a:t>-  -  -  -</a:t>
            </a:r>
            <a:endParaRPr/>
          </a:p>
        </p:txBody>
      </p:sp>
      <p:sp>
        <p:nvSpPr>
          <p:cNvPr id="235" name="Google Shape;235;p34"/>
          <p:cNvSpPr/>
          <p:nvPr/>
        </p:nvSpPr>
        <p:spPr>
          <a:xfrm>
            <a:off x="7597150" y="71225"/>
            <a:ext cx="767700" cy="957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pt-BR"/>
              <a:t>-  -  -  -   </a:t>
            </a:r>
            <a:br>
              <a:rPr lang="pt-BR"/>
            </a:br>
            <a:r>
              <a:rPr lang="pt-BR"/>
              <a:t>-  -  -  -</a:t>
            </a:r>
            <a:br>
              <a:rPr lang="pt-BR"/>
            </a:br>
            <a:r>
              <a:rPr lang="pt-BR"/>
              <a:t>-  -  -  -</a:t>
            </a:r>
            <a:br>
              <a:rPr lang="pt-BR"/>
            </a:br>
            <a:r>
              <a:rPr lang="pt-BR"/>
              <a:t>-  -  -  -</a:t>
            </a:r>
            <a:br>
              <a:rPr lang="pt-BR"/>
            </a:br>
            <a:r>
              <a:rPr lang="pt-BR"/>
              <a:t>-  -  -  -</a:t>
            </a:r>
            <a:endParaRPr/>
          </a:p>
        </p:txBody>
      </p:sp>
      <p:sp>
        <p:nvSpPr>
          <p:cNvPr id="236" name="Google Shape;236;p34"/>
          <p:cNvSpPr/>
          <p:nvPr/>
        </p:nvSpPr>
        <p:spPr>
          <a:xfrm>
            <a:off x="7597150" y="1070700"/>
            <a:ext cx="767700" cy="957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pt-BR"/>
              <a:t>-  -  -  -   </a:t>
            </a:r>
            <a:br>
              <a:rPr lang="pt-BR"/>
            </a:br>
            <a:r>
              <a:rPr lang="pt-BR"/>
              <a:t>-  -  -  -</a:t>
            </a:r>
            <a:br>
              <a:rPr lang="pt-BR"/>
            </a:br>
            <a:r>
              <a:rPr lang="pt-BR"/>
              <a:t>-  -  -  -</a:t>
            </a:r>
            <a:br>
              <a:rPr lang="pt-BR"/>
            </a:br>
            <a:r>
              <a:rPr lang="pt-BR"/>
              <a:t>-  -  -  -</a:t>
            </a:r>
            <a:br>
              <a:rPr lang="pt-BR"/>
            </a:br>
            <a:r>
              <a:rPr lang="pt-BR"/>
              <a:t>-  -  -  -</a:t>
            </a:r>
            <a:endParaRPr/>
          </a:p>
        </p:txBody>
      </p:sp>
      <p:sp>
        <p:nvSpPr>
          <p:cNvPr id="237" name="Google Shape;237;p34"/>
          <p:cNvSpPr/>
          <p:nvPr/>
        </p:nvSpPr>
        <p:spPr>
          <a:xfrm>
            <a:off x="5849313" y="1055388"/>
            <a:ext cx="767700" cy="957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pt-BR"/>
              <a:t>-  -  -  -   </a:t>
            </a:r>
            <a:br>
              <a:rPr lang="pt-BR"/>
            </a:br>
            <a:r>
              <a:rPr lang="pt-BR"/>
              <a:t>-  -  -  -</a:t>
            </a:r>
            <a:br>
              <a:rPr lang="pt-BR"/>
            </a:br>
            <a:r>
              <a:rPr lang="pt-BR"/>
              <a:t>-  -  -  -</a:t>
            </a:r>
            <a:br>
              <a:rPr lang="pt-BR"/>
            </a:br>
            <a:r>
              <a:rPr lang="pt-BR"/>
              <a:t>-  -  -  -</a:t>
            </a:r>
            <a:br>
              <a:rPr lang="pt-BR"/>
            </a:br>
            <a:r>
              <a:rPr lang="pt-BR"/>
              <a:t>-  -  -  -</a:t>
            </a:r>
            <a:endParaRPr/>
          </a:p>
        </p:txBody>
      </p:sp>
      <p:sp>
        <p:nvSpPr>
          <p:cNvPr id="238" name="Google Shape;238;p34"/>
          <p:cNvSpPr/>
          <p:nvPr/>
        </p:nvSpPr>
        <p:spPr>
          <a:xfrm>
            <a:off x="5849325" y="2079713"/>
            <a:ext cx="767700" cy="957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pt-BR"/>
              <a:t>-  -  -  -   </a:t>
            </a:r>
            <a:br>
              <a:rPr lang="pt-BR"/>
            </a:br>
            <a:r>
              <a:rPr lang="pt-BR"/>
              <a:t>-  -  -  -</a:t>
            </a:r>
            <a:br>
              <a:rPr lang="pt-BR"/>
            </a:br>
            <a:r>
              <a:rPr lang="pt-BR"/>
              <a:t>-  -  -  -</a:t>
            </a:r>
            <a:br>
              <a:rPr lang="pt-BR"/>
            </a:br>
            <a:r>
              <a:rPr lang="pt-BR"/>
              <a:t>-  -  -  -</a:t>
            </a:r>
            <a:br>
              <a:rPr lang="pt-BR"/>
            </a:br>
            <a:r>
              <a:rPr lang="pt-BR"/>
              <a:t>-  -  -  -</a:t>
            </a:r>
            <a:endParaRPr/>
          </a:p>
        </p:txBody>
      </p:sp>
      <p:sp>
        <p:nvSpPr>
          <p:cNvPr id="239" name="Google Shape;239;p34"/>
          <p:cNvSpPr/>
          <p:nvPr/>
        </p:nvSpPr>
        <p:spPr>
          <a:xfrm>
            <a:off x="7597150" y="2070175"/>
            <a:ext cx="767700" cy="957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pt-BR"/>
              <a:t>-  -  -  -   </a:t>
            </a:r>
            <a:br>
              <a:rPr lang="pt-BR"/>
            </a:br>
            <a:r>
              <a:rPr lang="pt-BR"/>
              <a:t>-  -  -  -</a:t>
            </a:r>
            <a:br>
              <a:rPr lang="pt-BR"/>
            </a:br>
            <a:r>
              <a:rPr lang="pt-BR"/>
              <a:t>-  -  -  -</a:t>
            </a:r>
            <a:br>
              <a:rPr lang="pt-BR"/>
            </a:br>
            <a:r>
              <a:rPr lang="pt-BR"/>
              <a:t>-  -  -  -</a:t>
            </a:r>
            <a:br>
              <a:rPr lang="pt-BR"/>
            </a:br>
            <a:r>
              <a:rPr lang="pt-BR"/>
              <a:t>-  -  -  -</a:t>
            </a:r>
            <a:endParaRPr/>
          </a:p>
        </p:txBody>
      </p:sp>
      <p:sp>
        <p:nvSpPr>
          <p:cNvPr id="240" name="Google Shape;240;p34"/>
          <p:cNvSpPr/>
          <p:nvPr/>
        </p:nvSpPr>
        <p:spPr>
          <a:xfrm>
            <a:off x="5849313" y="3104038"/>
            <a:ext cx="767700" cy="957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pt-BR"/>
              <a:t>-  -  -  -   </a:t>
            </a:r>
            <a:br>
              <a:rPr lang="pt-BR"/>
            </a:br>
            <a:r>
              <a:rPr lang="pt-BR"/>
              <a:t>-  -  -  -</a:t>
            </a:r>
            <a:br>
              <a:rPr lang="pt-BR"/>
            </a:br>
            <a:r>
              <a:rPr lang="pt-BR"/>
              <a:t>-  -  -  -</a:t>
            </a:r>
            <a:br>
              <a:rPr lang="pt-BR"/>
            </a:br>
            <a:r>
              <a:rPr lang="pt-BR"/>
              <a:t>-  -  -  -</a:t>
            </a:r>
            <a:br>
              <a:rPr lang="pt-BR"/>
            </a:br>
            <a:r>
              <a:rPr lang="pt-BR"/>
              <a:t>-  -  -  -</a:t>
            </a:r>
            <a:endParaRPr/>
          </a:p>
        </p:txBody>
      </p:sp>
      <p:sp>
        <p:nvSpPr>
          <p:cNvPr id="241" name="Google Shape;241;p34"/>
          <p:cNvSpPr/>
          <p:nvPr/>
        </p:nvSpPr>
        <p:spPr>
          <a:xfrm>
            <a:off x="7597150" y="3069650"/>
            <a:ext cx="767700" cy="957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pt-BR"/>
              <a:t>-  -  -  -   </a:t>
            </a:r>
            <a:br>
              <a:rPr lang="pt-BR"/>
            </a:br>
            <a:r>
              <a:rPr lang="pt-BR"/>
              <a:t>-  -  -  -</a:t>
            </a:r>
            <a:br>
              <a:rPr lang="pt-BR"/>
            </a:br>
            <a:r>
              <a:rPr lang="pt-BR"/>
              <a:t>-  -  -  -</a:t>
            </a:r>
            <a:br>
              <a:rPr lang="pt-BR"/>
            </a:br>
            <a:r>
              <a:rPr lang="pt-BR"/>
              <a:t>-  -  -  -</a:t>
            </a:r>
            <a:br>
              <a:rPr lang="pt-BR"/>
            </a:br>
            <a:r>
              <a:rPr lang="pt-BR"/>
              <a:t>-  -  -  -</a:t>
            </a:r>
            <a:endParaRPr/>
          </a:p>
        </p:txBody>
      </p:sp>
      <p:sp>
        <p:nvSpPr>
          <p:cNvPr id="242" name="Google Shape;242;p34"/>
          <p:cNvSpPr/>
          <p:nvPr/>
        </p:nvSpPr>
        <p:spPr>
          <a:xfrm>
            <a:off x="5849313" y="4122150"/>
            <a:ext cx="767700" cy="957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pt-BR"/>
              <a:t>-  -  -  -   </a:t>
            </a:r>
            <a:br>
              <a:rPr lang="pt-BR"/>
            </a:br>
            <a:r>
              <a:rPr lang="pt-BR"/>
              <a:t>-  -  -  -</a:t>
            </a:r>
            <a:br>
              <a:rPr lang="pt-BR"/>
            </a:br>
            <a:r>
              <a:rPr lang="pt-BR"/>
              <a:t>-  -  -  -</a:t>
            </a:r>
            <a:br>
              <a:rPr lang="pt-BR"/>
            </a:br>
            <a:r>
              <a:rPr lang="pt-BR"/>
              <a:t>-  -  -  -</a:t>
            </a:r>
            <a:br>
              <a:rPr lang="pt-BR"/>
            </a:br>
            <a:r>
              <a:rPr lang="pt-BR"/>
              <a:t>-  -  -  -</a:t>
            </a:r>
            <a:endParaRPr/>
          </a:p>
        </p:txBody>
      </p:sp>
      <p:sp>
        <p:nvSpPr>
          <p:cNvPr id="243" name="Google Shape;243;p34"/>
          <p:cNvSpPr/>
          <p:nvPr/>
        </p:nvSpPr>
        <p:spPr>
          <a:xfrm>
            <a:off x="7597150" y="4069125"/>
            <a:ext cx="767700" cy="957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pt-BR"/>
              <a:t>-  -  -  -   </a:t>
            </a:r>
            <a:br>
              <a:rPr lang="pt-BR"/>
            </a:br>
            <a:r>
              <a:rPr lang="pt-BR"/>
              <a:t>-  -  -  -</a:t>
            </a:r>
            <a:br>
              <a:rPr lang="pt-BR"/>
            </a:br>
            <a:r>
              <a:rPr lang="pt-BR"/>
              <a:t>-  -  -  -</a:t>
            </a:r>
            <a:br>
              <a:rPr lang="pt-BR"/>
            </a:br>
            <a:r>
              <a:rPr lang="pt-BR"/>
              <a:t>-  -  -  -</a:t>
            </a:r>
            <a:br>
              <a:rPr lang="pt-BR"/>
            </a:br>
            <a:r>
              <a:rPr lang="pt-BR"/>
              <a:t>-  -  -  -</a:t>
            </a:r>
            <a:endParaRPr/>
          </a:p>
        </p:txBody>
      </p:sp>
      <p:sp>
        <p:nvSpPr>
          <p:cNvPr id="244" name="Google Shape;244;p34"/>
          <p:cNvSpPr/>
          <p:nvPr/>
        </p:nvSpPr>
        <p:spPr>
          <a:xfrm>
            <a:off x="2355175" y="247450"/>
            <a:ext cx="273600" cy="5679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4"/>
          <p:cNvSpPr/>
          <p:nvPr/>
        </p:nvSpPr>
        <p:spPr>
          <a:xfrm>
            <a:off x="2355175" y="1278250"/>
            <a:ext cx="273600" cy="5679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4"/>
          <p:cNvSpPr/>
          <p:nvPr/>
        </p:nvSpPr>
        <p:spPr>
          <a:xfrm>
            <a:off x="2355175" y="2288000"/>
            <a:ext cx="273600" cy="5679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4"/>
          <p:cNvSpPr/>
          <p:nvPr/>
        </p:nvSpPr>
        <p:spPr>
          <a:xfrm>
            <a:off x="2355175" y="3297775"/>
            <a:ext cx="273600" cy="5679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4"/>
          <p:cNvSpPr/>
          <p:nvPr/>
        </p:nvSpPr>
        <p:spPr>
          <a:xfrm>
            <a:off x="2344650" y="4328575"/>
            <a:ext cx="273600" cy="5679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4"/>
          <p:cNvSpPr/>
          <p:nvPr/>
        </p:nvSpPr>
        <p:spPr>
          <a:xfrm>
            <a:off x="4280050" y="268475"/>
            <a:ext cx="273600" cy="5679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4"/>
          <p:cNvSpPr/>
          <p:nvPr/>
        </p:nvSpPr>
        <p:spPr>
          <a:xfrm>
            <a:off x="4290550" y="1309800"/>
            <a:ext cx="273600" cy="5679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4"/>
          <p:cNvSpPr/>
          <p:nvPr/>
        </p:nvSpPr>
        <p:spPr>
          <a:xfrm>
            <a:off x="4280050" y="2309050"/>
            <a:ext cx="273600" cy="5679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4"/>
          <p:cNvSpPr/>
          <p:nvPr/>
        </p:nvSpPr>
        <p:spPr>
          <a:xfrm>
            <a:off x="4280050" y="3329325"/>
            <a:ext cx="273600" cy="5364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4"/>
          <p:cNvSpPr/>
          <p:nvPr/>
        </p:nvSpPr>
        <p:spPr>
          <a:xfrm>
            <a:off x="4259000" y="4328575"/>
            <a:ext cx="273600" cy="5364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4"/>
          <p:cNvSpPr/>
          <p:nvPr/>
        </p:nvSpPr>
        <p:spPr>
          <a:xfrm>
            <a:off x="6089200" y="268475"/>
            <a:ext cx="273600" cy="5679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4"/>
          <p:cNvSpPr/>
          <p:nvPr/>
        </p:nvSpPr>
        <p:spPr>
          <a:xfrm>
            <a:off x="6089200" y="1299275"/>
            <a:ext cx="273600" cy="5679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4"/>
          <p:cNvSpPr/>
          <p:nvPr/>
        </p:nvSpPr>
        <p:spPr>
          <a:xfrm>
            <a:off x="6068175" y="2298525"/>
            <a:ext cx="273600" cy="5784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4"/>
          <p:cNvSpPr/>
          <p:nvPr/>
        </p:nvSpPr>
        <p:spPr>
          <a:xfrm>
            <a:off x="6089200" y="3339850"/>
            <a:ext cx="273600" cy="5679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4"/>
          <p:cNvSpPr/>
          <p:nvPr/>
        </p:nvSpPr>
        <p:spPr>
          <a:xfrm>
            <a:off x="6099725" y="4360125"/>
            <a:ext cx="273600" cy="6207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4"/>
          <p:cNvSpPr/>
          <p:nvPr/>
        </p:nvSpPr>
        <p:spPr>
          <a:xfrm>
            <a:off x="7824750" y="300025"/>
            <a:ext cx="305100" cy="5784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4"/>
          <p:cNvSpPr/>
          <p:nvPr/>
        </p:nvSpPr>
        <p:spPr>
          <a:xfrm>
            <a:off x="7803700" y="1309800"/>
            <a:ext cx="273600" cy="6207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4"/>
          <p:cNvSpPr/>
          <p:nvPr/>
        </p:nvSpPr>
        <p:spPr>
          <a:xfrm>
            <a:off x="7835250" y="2319575"/>
            <a:ext cx="305100" cy="5784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4"/>
          <p:cNvSpPr/>
          <p:nvPr/>
        </p:nvSpPr>
        <p:spPr>
          <a:xfrm>
            <a:off x="7814225" y="3297775"/>
            <a:ext cx="305100" cy="6207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4"/>
          <p:cNvSpPr/>
          <p:nvPr/>
        </p:nvSpPr>
        <p:spPr>
          <a:xfrm>
            <a:off x="7814225" y="4318050"/>
            <a:ext cx="305100" cy="5679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Texto 2"/>
          <p:cNvSpPr>
            <a:spLocks noGrp="1"/>
          </p:cNvSpPr>
          <p:nvPr>
            <p:ph type="body" idx="1"/>
          </p:nvPr>
        </p:nvSpPr>
        <p:spPr/>
        <p:txBody>
          <a:bodyPr/>
          <a:lstStyle/>
          <a:p>
            <a:endParaRPr lang="pt-B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392" y="591186"/>
            <a:ext cx="7230889" cy="4051041"/>
          </a:xfrm>
          <a:prstGeom prst="rect">
            <a:avLst/>
          </a:prstGeom>
        </p:spPr>
      </p:pic>
    </p:spTree>
    <p:extLst>
      <p:ext uri="{BB962C8B-B14F-4D97-AF65-F5344CB8AC3E}">
        <p14:creationId xmlns:p14="http://schemas.microsoft.com/office/powerpoint/2010/main" val="4816113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6"/>
          <p:cNvSpPr txBox="1">
            <a:spLocks noGrp="1"/>
          </p:cNvSpPr>
          <p:nvPr>
            <p:ph type="title"/>
          </p:nvPr>
        </p:nvSpPr>
        <p:spPr>
          <a:xfrm>
            <a:off x="311700" y="122775"/>
            <a:ext cx="85206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pt-BR"/>
              <a:t>RESULTADOS E DISCUSSÕES</a:t>
            </a:r>
            <a:endParaRPr/>
          </a:p>
        </p:txBody>
      </p:sp>
      <p:sp>
        <p:nvSpPr>
          <p:cNvPr id="275" name="Google Shape;275;p36"/>
          <p:cNvSpPr txBox="1">
            <a:spLocks noGrp="1"/>
          </p:cNvSpPr>
          <p:nvPr>
            <p:ph type="body" idx="1"/>
          </p:nvPr>
        </p:nvSpPr>
        <p:spPr>
          <a:xfrm>
            <a:off x="311700" y="873150"/>
            <a:ext cx="8520600" cy="3397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pt-BR" dirty="0"/>
              <a:t>MASSA VERDE</a:t>
            </a: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Clr>
                <a:schemeClr val="dk1"/>
              </a:buClr>
              <a:buSzPts val="1100"/>
              <a:buFont typeface="Arial"/>
              <a:buNone/>
            </a:pPr>
            <a:r>
              <a:rPr lang="pt-BR" dirty="0">
                <a:latin typeface="Times New Roman"/>
                <a:ea typeface="Times New Roman"/>
                <a:cs typeface="Times New Roman"/>
                <a:sym typeface="Times New Roman"/>
              </a:rPr>
              <a:t>Figuras 1. Gráficos de Regressão de massa verde de folha contendo seus respectivos R², em gramas. </a:t>
            </a:r>
            <a:endParaRPr dirty="0">
              <a:latin typeface="Times New Roman"/>
              <a:ea typeface="Times New Roman"/>
              <a:cs typeface="Times New Roman"/>
              <a:sym typeface="Times New Roman"/>
            </a:endParaRPr>
          </a:p>
          <a:p>
            <a:pPr marL="0" lvl="0" indent="0" algn="l" rtl="0">
              <a:spcBef>
                <a:spcPts val="0"/>
              </a:spcBef>
              <a:spcAft>
                <a:spcPts val="1600"/>
              </a:spcAft>
              <a:buNone/>
            </a:pPr>
            <a:endParaRPr dirty="0"/>
          </a:p>
        </p:txBody>
      </p:sp>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5592" y="848745"/>
            <a:ext cx="4460032" cy="3049056"/>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7"/>
          <p:cNvSpPr txBox="1">
            <a:spLocks noGrp="1"/>
          </p:cNvSpPr>
          <p:nvPr>
            <p:ph type="title"/>
          </p:nvPr>
        </p:nvSpPr>
        <p:spPr>
          <a:xfrm>
            <a:off x="311700" y="122800"/>
            <a:ext cx="85206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a:t>RESULTADOS E DISCUSSÕES</a:t>
            </a:r>
            <a:endParaRPr/>
          </a:p>
        </p:txBody>
      </p:sp>
      <p:sp>
        <p:nvSpPr>
          <p:cNvPr id="282" name="Google Shape;282;p37"/>
          <p:cNvSpPr txBox="1">
            <a:spLocks noGrp="1"/>
          </p:cNvSpPr>
          <p:nvPr>
            <p:ph type="body" idx="1"/>
          </p:nvPr>
        </p:nvSpPr>
        <p:spPr>
          <a:xfrm>
            <a:off x="311700" y="873150"/>
            <a:ext cx="8520600" cy="3397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pt-BR"/>
              <a:t>MASSA SECA</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Clr>
                <a:schemeClr val="dk1"/>
              </a:buClr>
              <a:buSzPts val="1100"/>
              <a:buFont typeface="Arial"/>
              <a:buNone/>
            </a:pPr>
            <a:r>
              <a:rPr lang="pt-BR">
                <a:latin typeface="Times New Roman"/>
                <a:ea typeface="Times New Roman"/>
                <a:cs typeface="Times New Roman"/>
                <a:sym typeface="Times New Roman"/>
              </a:rPr>
              <a:t>Figuras 2. Gráficos de Regressão de massa seca de folha contendo seus respectivos R², em gramas. </a:t>
            </a:r>
            <a:endParaRPr/>
          </a:p>
          <a:p>
            <a:pPr marL="0" lvl="0" indent="0" algn="l" rtl="0">
              <a:spcBef>
                <a:spcPts val="0"/>
              </a:spcBef>
              <a:spcAft>
                <a:spcPts val="1600"/>
              </a:spcAft>
              <a:buNone/>
            </a:pPr>
            <a:endParaRPr/>
          </a:p>
        </p:txBody>
      </p:sp>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7591" y="841675"/>
            <a:ext cx="4844018" cy="3105584"/>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8"/>
          <p:cNvSpPr txBox="1">
            <a:spLocks noGrp="1"/>
          </p:cNvSpPr>
          <p:nvPr>
            <p:ph type="title"/>
          </p:nvPr>
        </p:nvSpPr>
        <p:spPr>
          <a:xfrm>
            <a:off x="386075" y="172350"/>
            <a:ext cx="85206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dirty="0"/>
              <a:t>RESULTADOS E DISCUSSÕES</a:t>
            </a:r>
            <a:endParaRPr dirty="0"/>
          </a:p>
        </p:txBody>
      </p:sp>
      <p:sp>
        <p:nvSpPr>
          <p:cNvPr id="289" name="Google Shape;289;p38"/>
          <p:cNvSpPr txBox="1">
            <a:spLocks noGrp="1"/>
          </p:cNvSpPr>
          <p:nvPr>
            <p:ph type="body" idx="1"/>
          </p:nvPr>
        </p:nvSpPr>
        <p:spPr>
          <a:xfrm>
            <a:off x="311700" y="985675"/>
            <a:ext cx="8520600" cy="3397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pt-BR"/>
              <a:t>DIÂMETRO DO CAULE</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Clr>
                <a:schemeClr val="dk1"/>
              </a:buClr>
              <a:buSzPts val="1100"/>
              <a:buFont typeface="Arial"/>
              <a:buNone/>
            </a:pPr>
            <a:r>
              <a:rPr lang="pt-BR">
                <a:latin typeface="Times New Roman"/>
                <a:ea typeface="Times New Roman"/>
                <a:cs typeface="Times New Roman"/>
                <a:sym typeface="Times New Roman"/>
              </a:rPr>
              <a:t>Figuras 3. Gráficos de Regressão de diâmetro do caule contendo seus respectivos R², em milímetros. </a:t>
            </a:r>
            <a:endParaRPr/>
          </a:p>
          <a:p>
            <a:pPr marL="0" lvl="0" indent="0" algn="l" rtl="0">
              <a:spcBef>
                <a:spcPts val="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4926" y="1063690"/>
            <a:ext cx="4187269" cy="2904188"/>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9"/>
          <p:cNvSpPr txBox="1">
            <a:spLocks noGrp="1"/>
          </p:cNvSpPr>
          <p:nvPr>
            <p:ph type="title"/>
          </p:nvPr>
        </p:nvSpPr>
        <p:spPr>
          <a:xfrm>
            <a:off x="311700" y="135175"/>
            <a:ext cx="85206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dirty="0"/>
              <a:t>RESULTADOS E DISCUSSÕES</a:t>
            </a:r>
            <a:endParaRPr dirty="0"/>
          </a:p>
        </p:txBody>
      </p:sp>
      <p:sp>
        <p:nvSpPr>
          <p:cNvPr id="296" name="Google Shape;296;p39"/>
          <p:cNvSpPr txBox="1">
            <a:spLocks noGrp="1"/>
          </p:cNvSpPr>
          <p:nvPr>
            <p:ph type="body" idx="1"/>
          </p:nvPr>
        </p:nvSpPr>
        <p:spPr>
          <a:xfrm>
            <a:off x="311700" y="947525"/>
            <a:ext cx="8520600" cy="3397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pt-BR"/>
              <a:t>COMPRIMENTO RAIZ</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Clr>
                <a:schemeClr val="dk1"/>
              </a:buClr>
              <a:buSzPts val="1100"/>
              <a:buFont typeface="Arial"/>
              <a:buNone/>
            </a:pPr>
            <a:r>
              <a:rPr lang="pt-BR">
                <a:latin typeface="Times New Roman"/>
                <a:ea typeface="Times New Roman"/>
                <a:cs typeface="Times New Roman"/>
                <a:sym typeface="Times New Roman"/>
              </a:rPr>
              <a:t>Figuras 4. Gráficos de Regressão de comprimento de raiz contendo seus respectivos R², em centímetros. </a:t>
            </a:r>
            <a:endParaRPr/>
          </a:p>
          <a:p>
            <a:pPr marL="0" lvl="0" indent="0" algn="l" rtl="0">
              <a:spcBef>
                <a:spcPts val="0"/>
              </a:spcBef>
              <a:spcAft>
                <a:spcPts val="0"/>
              </a:spcAft>
              <a:buNone/>
            </a:pPr>
            <a:endParaRPr/>
          </a:p>
          <a:p>
            <a:pPr marL="0" lvl="0" indent="0" algn="l" rtl="0">
              <a:spcBef>
                <a:spcPts val="1600"/>
              </a:spcBef>
              <a:spcAft>
                <a:spcPts val="1600"/>
              </a:spcAft>
              <a:buNone/>
            </a:pPr>
            <a:endParaRPr/>
          </a:p>
        </p:txBody>
      </p:sp>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3628" y="1026366"/>
            <a:ext cx="4349947" cy="2918478"/>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0"/>
          <p:cNvSpPr txBox="1">
            <a:spLocks noGrp="1"/>
          </p:cNvSpPr>
          <p:nvPr>
            <p:ph type="title"/>
          </p:nvPr>
        </p:nvSpPr>
        <p:spPr>
          <a:xfrm>
            <a:off x="311700" y="122800"/>
            <a:ext cx="85206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a:t>RESULTADOS E DISCUSSÕES</a:t>
            </a:r>
            <a:endParaRPr/>
          </a:p>
        </p:txBody>
      </p:sp>
      <p:sp>
        <p:nvSpPr>
          <p:cNvPr id="303" name="Google Shape;303;p40"/>
          <p:cNvSpPr txBox="1">
            <a:spLocks noGrp="1"/>
          </p:cNvSpPr>
          <p:nvPr>
            <p:ph type="body" idx="1"/>
          </p:nvPr>
        </p:nvSpPr>
        <p:spPr>
          <a:xfrm>
            <a:off x="249725" y="935125"/>
            <a:ext cx="8520600" cy="3397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pt-BR" dirty="0"/>
              <a:t>COMPRIMENTO FOLHA</a:t>
            </a: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Clr>
                <a:schemeClr val="dk1"/>
              </a:buClr>
              <a:buSzPts val="1100"/>
              <a:buFont typeface="Arial"/>
              <a:buNone/>
            </a:pPr>
            <a:r>
              <a:rPr lang="pt-BR" dirty="0">
                <a:latin typeface="Times New Roman"/>
                <a:ea typeface="Times New Roman"/>
                <a:cs typeface="Times New Roman"/>
                <a:sym typeface="Times New Roman"/>
              </a:rPr>
              <a:t>Figuras 5. Gráficos de Regressão de comprimento de folha contendo seus respectivos R², em centímetros. </a:t>
            </a:r>
            <a:endParaRPr dirty="0"/>
          </a:p>
        </p:txBody>
      </p:sp>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1655" y="1091682"/>
            <a:ext cx="4387903" cy="2811272"/>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1"/>
          <p:cNvSpPr txBox="1">
            <a:spLocks noGrp="1"/>
          </p:cNvSpPr>
          <p:nvPr>
            <p:ph type="title"/>
          </p:nvPr>
        </p:nvSpPr>
        <p:spPr>
          <a:xfrm>
            <a:off x="311700" y="197125"/>
            <a:ext cx="85206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dirty="0"/>
              <a:t>RESULTADOS E DISCUSSÕES</a:t>
            </a:r>
            <a:endParaRPr dirty="0"/>
          </a:p>
        </p:txBody>
      </p:sp>
      <p:sp>
        <p:nvSpPr>
          <p:cNvPr id="310" name="Google Shape;310;p41"/>
          <p:cNvSpPr txBox="1">
            <a:spLocks noGrp="1"/>
          </p:cNvSpPr>
          <p:nvPr>
            <p:ph type="body" idx="1"/>
          </p:nvPr>
        </p:nvSpPr>
        <p:spPr>
          <a:xfrm>
            <a:off x="311700" y="973300"/>
            <a:ext cx="8520600" cy="3397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pt-BR" dirty="0"/>
              <a:t>COMPRIMENTO DO CAULE</a:t>
            </a: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Clr>
                <a:schemeClr val="dk1"/>
              </a:buClr>
              <a:buSzPts val="1100"/>
              <a:buFont typeface="Arial"/>
              <a:buNone/>
            </a:pPr>
            <a:r>
              <a:rPr lang="pt-BR" dirty="0">
                <a:latin typeface="Times New Roman"/>
                <a:ea typeface="Times New Roman"/>
                <a:cs typeface="Times New Roman"/>
                <a:sym typeface="Times New Roman"/>
              </a:rPr>
              <a:t>Figuras 6. Gráficos de Regressão de comprimento do caule contendo seus respectivos R², em centímetros.</a:t>
            </a:r>
            <a:endParaRPr dirty="0"/>
          </a:p>
          <a:p>
            <a:pPr marL="0" lvl="0" indent="0" algn="l" rtl="0">
              <a:spcBef>
                <a:spcPts val="0"/>
              </a:spcBef>
              <a:spcAft>
                <a:spcPts val="0"/>
              </a:spcAft>
              <a:buNone/>
            </a:pPr>
            <a:endParaRPr dirty="0"/>
          </a:p>
          <a:p>
            <a:pPr marL="0" lvl="0" indent="0" algn="l" rtl="0">
              <a:spcBef>
                <a:spcPts val="1600"/>
              </a:spcBef>
              <a:spcAft>
                <a:spcPts val="1600"/>
              </a:spcAft>
              <a:buNone/>
            </a:pPr>
            <a:endParaRPr dirty="0"/>
          </a:p>
        </p:txBody>
      </p:sp>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8916" y="1334275"/>
            <a:ext cx="4299892" cy="2614353"/>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5"/>
          <p:cNvSpPr txBox="1">
            <a:spLocks noGrp="1"/>
          </p:cNvSpPr>
          <p:nvPr>
            <p:ph type="title"/>
          </p:nvPr>
        </p:nvSpPr>
        <p:spPr>
          <a:xfrm>
            <a:off x="311700" y="119000"/>
            <a:ext cx="85206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a:latin typeface="Times New Roman"/>
                <a:ea typeface="Times New Roman"/>
                <a:cs typeface="Times New Roman"/>
                <a:sym typeface="Times New Roman"/>
              </a:rPr>
              <a:t>INTRODUÇÃO</a:t>
            </a:r>
            <a:endParaRPr>
              <a:latin typeface="Times New Roman"/>
              <a:ea typeface="Times New Roman"/>
              <a:cs typeface="Times New Roman"/>
              <a:sym typeface="Times New Roman"/>
            </a:endParaRPr>
          </a:p>
        </p:txBody>
      </p:sp>
      <p:sp>
        <p:nvSpPr>
          <p:cNvPr id="74" name="Google Shape;74;p15"/>
          <p:cNvSpPr txBox="1">
            <a:spLocks noGrp="1"/>
          </p:cNvSpPr>
          <p:nvPr>
            <p:ph type="body" idx="1"/>
          </p:nvPr>
        </p:nvSpPr>
        <p:spPr>
          <a:xfrm>
            <a:off x="311700" y="683700"/>
            <a:ext cx="5072700" cy="3776100"/>
          </a:xfrm>
          <a:prstGeom prst="rect">
            <a:avLst/>
          </a:prstGeom>
        </p:spPr>
        <p:txBody>
          <a:bodyPr spcFirstLastPara="1" wrap="square" lIns="91425" tIns="91425" rIns="91425" bIns="91425" anchor="t" anchorCtr="0">
            <a:noAutofit/>
          </a:bodyPr>
          <a:lstStyle/>
          <a:p>
            <a:pPr marL="457200" lvl="0" indent="-342900" algn="just" rtl="0">
              <a:lnSpc>
                <a:spcPct val="115000"/>
              </a:lnSpc>
              <a:spcBef>
                <a:spcPts val="0"/>
              </a:spcBef>
              <a:spcAft>
                <a:spcPts val="0"/>
              </a:spcAft>
              <a:buClr>
                <a:srgbClr val="000000"/>
              </a:buClr>
              <a:buSzPts val="1800"/>
              <a:buChar char="-"/>
            </a:pPr>
            <a:r>
              <a:rPr lang="pt-BR">
                <a:solidFill>
                  <a:srgbClr val="000000"/>
                </a:solidFill>
                <a:latin typeface="Times New Roman"/>
                <a:ea typeface="Times New Roman"/>
                <a:cs typeface="Times New Roman"/>
                <a:sym typeface="Times New Roman"/>
              </a:rPr>
              <a:t>O crescimento e a produção do cafeeiro estão ligados ao balanço hormonal </a:t>
            </a:r>
            <a:r>
              <a:rPr lang="pt-BR">
                <a:latin typeface="Times New Roman"/>
                <a:ea typeface="Times New Roman"/>
                <a:cs typeface="Times New Roman"/>
                <a:sym typeface="Times New Roman"/>
              </a:rPr>
              <a:t>(WU, 2018)</a:t>
            </a:r>
            <a:r>
              <a:rPr lang="pt-BR">
                <a:solidFill>
                  <a:srgbClr val="000000"/>
                </a:solidFill>
              </a:rPr>
              <a:t>.</a:t>
            </a:r>
            <a:endParaRPr>
              <a:solidFill>
                <a:srgbClr val="000000"/>
              </a:solidFill>
            </a:endParaRPr>
          </a:p>
          <a:p>
            <a:pPr marL="457200" lvl="0" indent="0" algn="l" rtl="0">
              <a:lnSpc>
                <a:spcPct val="115000"/>
              </a:lnSpc>
              <a:spcBef>
                <a:spcPts val="1600"/>
              </a:spcBef>
              <a:spcAft>
                <a:spcPts val="0"/>
              </a:spcAft>
              <a:buNone/>
            </a:pPr>
            <a:endParaRPr>
              <a:solidFill>
                <a:srgbClr val="000000"/>
              </a:solidFill>
            </a:endParaRPr>
          </a:p>
          <a:p>
            <a:pPr marL="457200" lvl="0" indent="-342900" algn="just" rtl="0">
              <a:lnSpc>
                <a:spcPct val="115000"/>
              </a:lnSpc>
              <a:spcBef>
                <a:spcPts val="1600"/>
              </a:spcBef>
              <a:spcAft>
                <a:spcPts val="0"/>
              </a:spcAft>
              <a:buClr>
                <a:srgbClr val="000000"/>
              </a:buClr>
              <a:buSzPts val="1800"/>
              <a:buFont typeface="Times New Roman"/>
              <a:buChar char="-"/>
            </a:pPr>
            <a:r>
              <a:rPr lang="pt-BR">
                <a:solidFill>
                  <a:srgbClr val="000000"/>
                </a:solidFill>
                <a:latin typeface="Times New Roman"/>
                <a:ea typeface="Times New Roman"/>
                <a:cs typeface="Times New Roman"/>
                <a:sym typeface="Times New Roman"/>
              </a:rPr>
              <a:t>A formação da lavoura será a base para chegar à altos ganhos de produtividade </a:t>
            </a:r>
            <a:r>
              <a:rPr lang="pt-BR">
                <a:latin typeface="Times New Roman"/>
                <a:ea typeface="Times New Roman"/>
                <a:cs typeface="Times New Roman"/>
                <a:sym typeface="Times New Roman"/>
              </a:rPr>
              <a:t>(MATIELLO, 2010).</a:t>
            </a:r>
            <a:endParaRPr>
              <a:latin typeface="Times New Roman"/>
              <a:ea typeface="Times New Roman"/>
              <a:cs typeface="Times New Roman"/>
              <a:sym typeface="Times New Roman"/>
            </a:endParaRPr>
          </a:p>
          <a:p>
            <a:pPr marL="457200" lvl="0" indent="0" algn="l" rtl="0">
              <a:lnSpc>
                <a:spcPct val="115000"/>
              </a:lnSpc>
              <a:spcBef>
                <a:spcPts val="1600"/>
              </a:spcBef>
              <a:spcAft>
                <a:spcPts val="0"/>
              </a:spcAft>
              <a:buNone/>
            </a:pPr>
            <a:r>
              <a:rPr lang="pt-BR">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marL="457200" lvl="0" indent="-342900" algn="just" rtl="0">
              <a:lnSpc>
                <a:spcPct val="115000"/>
              </a:lnSpc>
              <a:spcBef>
                <a:spcPts val="1600"/>
              </a:spcBef>
              <a:spcAft>
                <a:spcPts val="0"/>
              </a:spcAft>
              <a:buSzPts val="1800"/>
              <a:buFont typeface="Times New Roman"/>
              <a:buChar char="-"/>
            </a:pPr>
            <a:r>
              <a:rPr lang="pt-BR">
                <a:latin typeface="Times New Roman"/>
                <a:ea typeface="Times New Roman"/>
                <a:cs typeface="Times New Roman"/>
                <a:sym typeface="Times New Roman"/>
              </a:rPr>
              <a:t>Novos produtos e técnicas estão sendo usados para aumentar a qualidade das mudas cafeeiras (STADNIK et al., 2017).</a:t>
            </a:r>
            <a:endParaRPr>
              <a:latin typeface="Times New Roman"/>
              <a:ea typeface="Times New Roman"/>
              <a:cs typeface="Times New Roman"/>
              <a:sym typeface="Times New Roman"/>
            </a:endParaRPr>
          </a:p>
          <a:p>
            <a:pPr marL="457200" lvl="0" indent="0" algn="l" rtl="0">
              <a:spcBef>
                <a:spcPts val="0"/>
              </a:spcBef>
              <a:spcAft>
                <a:spcPts val="1600"/>
              </a:spcAft>
              <a:buNone/>
            </a:pPr>
            <a:endParaRPr>
              <a:latin typeface="Times New Roman"/>
              <a:ea typeface="Times New Roman"/>
              <a:cs typeface="Times New Roman"/>
              <a:sym typeface="Times New Roman"/>
            </a:endParaRPr>
          </a:p>
        </p:txBody>
      </p:sp>
      <p:pic>
        <p:nvPicPr>
          <p:cNvPr id="75" name="Google Shape;75;p15"/>
          <p:cNvPicPr preferRelativeResize="0"/>
          <p:nvPr/>
        </p:nvPicPr>
        <p:blipFill>
          <a:blip r:embed="rId3">
            <a:alphaModFix/>
          </a:blip>
          <a:stretch>
            <a:fillRect/>
          </a:stretch>
        </p:blipFill>
        <p:spPr>
          <a:xfrm>
            <a:off x="6167263" y="784725"/>
            <a:ext cx="2516425" cy="2122825"/>
          </a:xfrm>
          <a:prstGeom prst="rect">
            <a:avLst/>
          </a:prstGeom>
          <a:noFill/>
          <a:ln>
            <a:noFill/>
          </a:ln>
        </p:spPr>
      </p:pic>
      <p:pic>
        <p:nvPicPr>
          <p:cNvPr id="76" name="Google Shape;76;p15"/>
          <p:cNvPicPr preferRelativeResize="0"/>
          <p:nvPr/>
        </p:nvPicPr>
        <p:blipFill>
          <a:blip r:embed="rId4">
            <a:alphaModFix/>
          </a:blip>
          <a:stretch>
            <a:fillRect/>
          </a:stretch>
        </p:blipFill>
        <p:spPr>
          <a:xfrm>
            <a:off x="6045474" y="3160925"/>
            <a:ext cx="2760000" cy="1725000"/>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5047" y="137115"/>
            <a:ext cx="8520600" cy="613200"/>
          </a:xfrm>
        </p:spPr>
        <p:txBody>
          <a:bodyPr/>
          <a:lstStyle/>
          <a:p>
            <a:pPr algn="ctr"/>
            <a:r>
              <a:rPr lang="pt-BR" dirty="0"/>
              <a:t>RESULTADOS E DISCUSSÕES</a:t>
            </a:r>
          </a:p>
        </p:txBody>
      </p:sp>
      <p:sp>
        <p:nvSpPr>
          <p:cNvPr id="3" name="Espaço Reservado para Texto 2"/>
          <p:cNvSpPr>
            <a:spLocks noGrp="1"/>
          </p:cNvSpPr>
          <p:nvPr>
            <p:ph type="body" idx="1"/>
          </p:nvPr>
        </p:nvSpPr>
        <p:spPr>
          <a:xfrm>
            <a:off x="293039" y="929004"/>
            <a:ext cx="8520600" cy="3397200"/>
          </a:xfrm>
        </p:spPr>
        <p:txBody>
          <a:bodyPr/>
          <a:lstStyle/>
          <a:p>
            <a:pPr algn="just">
              <a:buFontTx/>
              <a:buChar char="-"/>
            </a:pPr>
            <a:r>
              <a:rPr lang="pt-BR" dirty="0" smtClean="0"/>
              <a:t>Em </a:t>
            </a:r>
            <a:r>
              <a:rPr lang="pt-BR" dirty="0"/>
              <a:t>um trabalho realizado por </a:t>
            </a:r>
            <a:r>
              <a:rPr lang="pt-BR" dirty="0" err="1"/>
              <a:t>Vantuir</a:t>
            </a:r>
            <a:r>
              <a:rPr lang="pt-BR" dirty="0"/>
              <a:t> A. (2010), onde foi apresentado no 39° Congresso Brasileiro de Pesquisas Cafeeira, em seus resultados, o </a:t>
            </a:r>
            <a:r>
              <a:rPr lang="pt-BR" dirty="0" err="1"/>
              <a:t>bioestimulante</a:t>
            </a:r>
            <a:r>
              <a:rPr lang="pt-BR" dirty="0"/>
              <a:t> ajudou bastante no crescimento das raízes nas mudas de café, proporcionando um desenvolvimento significativo no seu crescimento que foi relacionado com a  fotodegradação onde o AIB se permanece estável e aumenta a capacidade de enraizamento</a:t>
            </a:r>
            <a:r>
              <a:rPr lang="pt-BR" dirty="0" smtClean="0"/>
              <a:t>.</a:t>
            </a:r>
          </a:p>
          <a:p>
            <a:pPr>
              <a:buFontTx/>
              <a:buChar char="-"/>
            </a:pPr>
            <a:endParaRPr lang="pt-BR" dirty="0"/>
          </a:p>
          <a:p>
            <a:pPr marL="114300" indent="0">
              <a:buNone/>
            </a:pPr>
            <a:endParaRPr lang="pt-BR" dirty="0"/>
          </a:p>
        </p:txBody>
      </p:sp>
    </p:spTree>
    <p:extLst>
      <p:ext uri="{BB962C8B-B14F-4D97-AF65-F5344CB8AC3E}">
        <p14:creationId xmlns:p14="http://schemas.microsoft.com/office/powerpoint/2010/main" val="28000557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3708" y="258413"/>
            <a:ext cx="8520600" cy="613200"/>
          </a:xfrm>
        </p:spPr>
        <p:txBody>
          <a:bodyPr/>
          <a:lstStyle/>
          <a:p>
            <a:pPr algn="ctr"/>
            <a:r>
              <a:rPr lang="pt-BR" dirty="0"/>
              <a:t>RESULTADOS E DISCUSSÕES</a:t>
            </a:r>
          </a:p>
        </p:txBody>
      </p:sp>
      <p:sp>
        <p:nvSpPr>
          <p:cNvPr id="3" name="Espaço Reservado para Texto 2"/>
          <p:cNvSpPr>
            <a:spLocks noGrp="1"/>
          </p:cNvSpPr>
          <p:nvPr>
            <p:ph type="body" idx="1"/>
          </p:nvPr>
        </p:nvSpPr>
        <p:spPr>
          <a:xfrm>
            <a:off x="274378" y="984988"/>
            <a:ext cx="8520600" cy="3397200"/>
          </a:xfrm>
        </p:spPr>
        <p:txBody>
          <a:bodyPr/>
          <a:lstStyle/>
          <a:p>
            <a:pPr marL="114300" indent="0" algn="just">
              <a:buNone/>
            </a:pPr>
            <a:r>
              <a:rPr lang="pt-BR" dirty="0" smtClean="0"/>
              <a:t>- TAIZ </a:t>
            </a:r>
            <a:r>
              <a:rPr lang="pt-BR" dirty="0"/>
              <a:t>(2010</a:t>
            </a:r>
            <a:r>
              <a:rPr lang="pt-BR" dirty="0" smtClean="0"/>
              <a:t>) afirma que, </a:t>
            </a:r>
            <a:r>
              <a:rPr lang="pt-BR" dirty="0"/>
              <a:t>onde foi usado </a:t>
            </a:r>
            <a:r>
              <a:rPr lang="pt-BR" dirty="0" err="1"/>
              <a:t>bioestimulante</a:t>
            </a:r>
            <a:r>
              <a:rPr lang="pt-BR" dirty="0"/>
              <a:t> no solo para verificar crescimento da parte aera das mudas, também houve uma diferença significativa no tamanho das folhas devido á ação da </a:t>
            </a:r>
            <a:r>
              <a:rPr lang="pt-BR" dirty="0" err="1"/>
              <a:t>Cinetina</a:t>
            </a:r>
            <a:r>
              <a:rPr lang="pt-BR" dirty="0"/>
              <a:t> na planta, onde é responsável pelo alongamento e crescimento de células, e sobre as atividades enzimáticas.</a:t>
            </a:r>
          </a:p>
        </p:txBody>
      </p:sp>
    </p:spTree>
    <p:extLst>
      <p:ext uri="{BB962C8B-B14F-4D97-AF65-F5344CB8AC3E}">
        <p14:creationId xmlns:p14="http://schemas.microsoft.com/office/powerpoint/2010/main" val="37903559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Texto 2"/>
          <p:cNvSpPr>
            <a:spLocks noGrp="1"/>
          </p:cNvSpPr>
          <p:nvPr>
            <p:ph type="body" idx="1"/>
          </p:nvPr>
        </p:nvSpPr>
        <p:spPr/>
        <p:txBody>
          <a:bodyPr/>
          <a:lstStyle/>
          <a:p>
            <a:endParaRPr lang="pt-BR" dirty="0"/>
          </a:p>
        </p:txBody>
      </p:sp>
      <p:sp>
        <p:nvSpPr>
          <p:cNvPr id="4" name="AutoShape 2" descr="blob:https://web.whatsapp.com/d369dfc7-5e59-4f9e-8a46-13965942b94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9837" y="363894"/>
            <a:ext cx="2047640" cy="2661557"/>
          </a:xfrm>
          <a:prstGeom prst="rect">
            <a:avLst/>
          </a:pr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0899" y="2530241"/>
            <a:ext cx="1871078" cy="2084141"/>
          </a:xfrm>
          <a:prstGeom prst="rect">
            <a:avLst/>
          </a:prstGeom>
        </p:spPr>
      </p:pic>
      <p:pic>
        <p:nvPicPr>
          <p:cNvPr id="7" name="Image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0242" y="2575246"/>
            <a:ext cx="1211025" cy="2148373"/>
          </a:xfrm>
          <a:prstGeom prst="rect">
            <a:avLst/>
          </a:prstGeom>
        </p:spPr>
      </p:pic>
      <p:pic>
        <p:nvPicPr>
          <p:cNvPr id="8" name="Imagem 7" descr="lab8.jpg"/>
          <p:cNvPicPr>
            <a:picLocks noChangeAspect="1"/>
          </p:cNvPicPr>
          <p:nvPr/>
        </p:nvPicPr>
        <p:blipFill>
          <a:blip r:embed="rId5"/>
          <a:stretch>
            <a:fillRect/>
          </a:stretch>
        </p:blipFill>
        <p:spPr>
          <a:xfrm>
            <a:off x="460375" y="8030"/>
            <a:ext cx="2119385" cy="2472614"/>
          </a:xfrm>
          <a:prstGeom prst="rect">
            <a:avLst/>
          </a:prstGeom>
        </p:spPr>
      </p:pic>
      <p:pic>
        <p:nvPicPr>
          <p:cNvPr id="2052" name="Picture 4" descr="Lista de Equipamentos | Departamento de Engenharia Civi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9745" y="193819"/>
            <a:ext cx="1558214" cy="2101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5034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Texto 2"/>
          <p:cNvSpPr>
            <a:spLocks noGrp="1"/>
          </p:cNvSpPr>
          <p:nvPr>
            <p:ph type="body" idx="1"/>
          </p:nvPr>
        </p:nvSpPr>
        <p:spPr/>
        <p:txBody>
          <a:bodyPr/>
          <a:lstStyle/>
          <a:p>
            <a:endParaRPr lang="pt-BR"/>
          </a:p>
        </p:txBody>
      </p:sp>
      <p:pic>
        <p:nvPicPr>
          <p:cNvPr id="4" name="Google Shape;325;p43"/>
          <p:cNvPicPr preferRelativeResize="0"/>
          <p:nvPr/>
        </p:nvPicPr>
        <p:blipFill>
          <a:blip r:embed="rId2">
            <a:alphaModFix/>
          </a:blip>
          <a:stretch>
            <a:fillRect/>
          </a:stretch>
        </p:blipFill>
        <p:spPr>
          <a:xfrm>
            <a:off x="307784" y="220349"/>
            <a:ext cx="3657851" cy="2743375"/>
          </a:xfrm>
          <a:prstGeom prst="rect">
            <a:avLst/>
          </a:prstGeom>
          <a:noFill/>
          <a:ln>
            <a:noFill/>
          </a:ln>
        </p:spPr>
      </p:pic>
      <p:pic>
        <p:nvPicPr>
          <p:cNvPr id="5" name="Google Shape;324;p43"/>
          <p:cNvPicPr preferRelativeResize="0"/>
          <p:nvPr/>
        </p:nvPicPr>
        <p:blipFill>
          <a:blip r:embed="rId3">
            <a:alphaModFix/>
          </a:blip>
          <a:stretch>
            <a:fillRect/>
          </a:stretch>
        </p:blipFill>
        <p:spPr>
          <a:xfrm>
            <a:off x="4525346" y="1026367"/>
            <a:ext cx="4264091" cy="3415004"/>
          </a:xfrm>
          <a:prstGeom prst="rect">
            <a:avLst/>
          </a:prstGeom>
          <a:noFill/>
          <a:ln>
            <a:noFill/>
          </a:ln>
        </p:spPr>
      </p:pic>
    </p:spTree>
    <p:extLst>
      <p:ext uri="{BB962C8B-B14F-4D97-AF65-F5344CB8AC3E}">
        <p14:creationId xmlns:p14="http://schemas.microsoft.com/office/powerpoint/2010/main" val="39026296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sp>
        <p:nvSpPr>
          <p:cNvPr id="3" name="Espaço Reservado para Texto 2"/>
          <p:cNvSpPr>
            <a:spLocks noGrp="1"/>
          </p:cNvSpPr>
          <p:nvPr>
            <p:ph type="body" idx="1"/>
          </p:nvPr>
        </p:nvSpPr>
        <p:spPr/>
        <p:txBody>
          <a:bodyPr/>
          <a:lstStyle/>
          <a:p>
            <a:endParaRPr lang="pt-BR" dirty="0"/>
          </a:p>
        </p:txBody>
      </p:sp>
      <p:sp>
        <p:nvSpPr>
          <p:cNvPr id="4" name="AutoShape 2" descr="blob:https://web.whatsapp.com/86554c80-9e25-4f82-8569-8feb4cf92d4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955" y="279918"/>
            <a:ext cx="3227290" cy="3986504"/>
          </a:xfrm>
          <a:prstGeom prst="rect">
            <a:avLst/>
          </a:prstGeom>
        </p:spPr>
      </p:pic>
      <p:sp>
        <p:nvSpPr>
          <p:cNvPr id="6" name="AutoShape 4" descr="blob:https://web.whatsapp.com/c8498c88-2c18-41ad-9407-142440ed83ab"/>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5934" y="279918"/>
            <a:ext cx="3442997" cy="4058038"/>
          </a:xfrm>
          <a:prstGeom prst="rect">
            <a:avLst/>
          </a:prstGeom>
        </p:spPr>
      </p:pic>
    </p:spTree>
    <p:extLst>
      <p:ext uri="{BB962C8B-B14F-4D97-AF65-F5344CB8AC3E}">
        <p14:creationId xmlns:p14="http://schemas.microsoft.com/office/powerpoint/2010/main" val="3419822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Texto 2"/>
          <p:cNvSpPr>
            <a:spLocks noGrp="1"/>
          </p:cNvSpPr>
          <p:nvPr>
            <p:ph type="body" idx="1"/>
          </p:nvPr>
        </p:nvSpPr>
        <p:spPr/>
        <p:txBody>
          <a:bodyPr/>
          <a:lstStyle/>
          <a:p>
            <a:endParaRPr lang="pt-B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107" y="345232"/>
            <a:ext cx="3164827" cy="4219769"/>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5962" y="345232"/>
            <a:ext cx="3403050" cy="3986502"/>
          </a:xfrm>
          <a:prstGeom prst="rect">
            <a:avLst/>
          </a:prstGeom>
        </p:spPr>
      </p:pic>
    </p:spTree>
    <p:extLst>
      <p:ext uri="{BB962C8B-B14F-4D97-AF65-F5344CB8AC3E}">
        <p14:creationId xmlns:p14="http://schemas.microsoft.com/office/powerpoint/2010/main" val="39007710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Texto 2"/>
          <p:cNvSpPr>
            <a:spLocks noGrp="1"/>
          </p:cNvSpPr>
          <p:nvPr>
            <p:ph type="body" idx="1"/>
          </p:nvPr>
        </p:nvSpPr>
        <p:spPr/>
        <p:txBody>
          <a:bodyPr/>
          <a:lstStyle/>
          <a:p>
            <a:endParaRPr lang="pt-BR" dirty="0"/>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7503" y="374390"/>
            <a:ext cx="3192819" cy="4257092"/>
          </a:xfrm>
          <a:prstGeom prst="rect">
            <a:avLst/>
          </a:pr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060" y="504824"/>
            <a:ext cx="2997168" cy="3996224"/>
          </a:xfrm>
          <a:prstGeom prst="rect">
            <a:avLst/>
          </a:prstGeom>
        </p:spPr>
      </p:pic>
    </p:spTree>
    <p:extLst>
      <p:ext uri="{BB962C8B-B14F-4D97-AF65-F5344CB8AC3E}">
        <p14:creationId xmlns:p14="http://schemas.microsoft.com/office/powerpoint/2010/main" val="36997408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Texto 2"/>
          <p:cNvSpPr>
            <a:spLocks noGrp="1"/>
          </p:cNvSpPr>
          <p:nvPr>
            <p:ph type="body" idx="1"/>
          </p:nvPr>
        </p:nvSpPr>
        <p:spPr/>
        <p:txBody>
          <a:bodyPr/>
          <a:lstStyle/>
          <a:p>
            <a:endParaRPr lang="pt-B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805" y="298580"/>
            <a:ext cx="3038864" cy="4051818"/>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8854" y="298579"/>
            <a:ext cx="3735432" cy="4117419"/>
          </a:xfrm>
          <a:prstGeom prst="rect">
            <a:avLst/>
          </a:prstGeom>
        </p:spPr>
      </p:pic>
    </p:spTree>
    <p:extLst>
      <p:ext uri="{BB962C8B-B14F-4D97-AF65-F5344CB8AC3E}">
        <p14:creationId xmlns:p14="http://schemas.microsoft.com/office/powerpoint/2010/main" val="8124734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2"/>
          <p:cNvSpPr txBox="1">
            <a:spLocks noGrp="1"/>
          </p:cNvSpPr>
          <p:nvPr>
            <p:ph type="title"/>
          </p:nvPr>
        </p:nvSpPr>
        <p:spPr>
          <a:xfrm>
            <a:off x="311700" y="159975"/>
            <a:ext cx="85206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a:t>CONSIDERAÇÕES FINAIS</a:t>
            </a:r>
            <a:endParaRPr/>
          </a:p>
        </p:txBody>
      </p:sp>
      <p:sp>
        <p:nvSpPr>
          <p:cNvPr id="317" name="Google Shape;317;p42"/>
          <p:cNvSpPr txBox="1">
            <a:spLocks noGrp="1"/>
          </p:cNvSpPr>
          <p:nvPr>
            <p:ph type="body" idx="1"/>
          </p:nvPr>
        </p:nvSpPr>
        <p:spPr>
          <a:xfrm>
            <a:off x="311700" y="1084850"/>
            <a:ext cx="8520600" cy="3397200"/>
          </a:xfrm>
          <a:prstGeom prst="rect">
            <a:avLst/>
          </a:prstGeom>
        </p:spPr>
        <p:txBody>
          <a:bodyPr spcFirstLastPara="1" wrap="square" lIns="91425" tIns="91425" rIns="91425" bIns="91425" anchor="t" anchorCtr="0">
            <a:noAutofit/>
          </a:bodyPr>
          <a:lstStyle/>
          <a:p>
            <a:pPr marL="0" lvl="0" indent="457200" algn="just">
              <a:spcAft>
                <a:spcPts val="1600"/>
              </a:spcAft>
              <a:buNone/>
            </a:pPr>
            <a:r>
              <a:rPr lang="pt-BR" dirty="0" smtClean="0">
                <a:latin typeface="Times New Roman" pitchFamily="18" charset="0"/>
                <a:cs typeface="Times New Roman" pitchFamily="18" charset="0"/>
              </a:rPr>
              <a:t>Pelos </a:t>
            </a:r>
            <a:r>
              <a:rPr lang="pt-BR" dirty="0">
                <a:latin typeface="Times New Roman" pitchFamily="18" charset="0"/>
                <a:cs typeface="Times New Roman" pitchFamily="18" charset="0"/>
              </a:rPr>
              <a:t>resultados obtidos e nas condições deste experimento, conclui-se que, todas as dosagens usadas trouxe maiores resultados comparados com a testemunha. Pois como mostrado nesse trabalho não só para o desenvolvimento das raízes, mas também para todas as outras medições, todas as dosagem de </a:t>
            </a:r>
            <a:r>
              <a:rPr lang="pt-BR" dirty="0" err="1">
                <a:latin typeface="Times New Roman" pitchFamily="18" charset="0"/>
                <a:cs typeface="Times New Roman" pitchFamily="18" charset="0"/>
              </a:rPr>
              <a:t>stimulate</a:t>
            </a:r>
            <a:r>
              <a:rPr lang="pt-BR" dirty="0">
                <a:latin typeface="Times New Roman" pitchFamily="18" charset="0"/>
                <a:cs typeface="Times New Roman" pitchFamily="18" charset="0"/>
              </a:rPr>
              <a:t> fez com que as mudas de café arábica tenha um grande desenvolvimento de suas estruturas, consequentemente, fazendo com que as mesmas quando forem plantadas no solo, terá mais chances de trazer grandes resultados positivos para o produtor.</a:t>
            </a:r>
            <a:endParaRPr dirty="0">
              <a:latin typeface="Times New Roman" pitchFamily="18" charset="0"/>
              <a:ea typeface="Times New Roman"/>
              <a:cs typeface="Times New Roman" pitchFamily="18" charset="0"/>
              <a:sym typeface="Times New Roman"/>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3"/>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3" name="Google Shape;323;p43"/>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24" name="Google Shape;324;p43"/>
          <p:cNvPicPr preferRelativeResize="0"/>
          <p:nvPr/>
        </p:nvPicPr>
        <p:blipFill>
          <a:blip r:embed="rId3">
            <a:alphaModFix/>
          </a:blip>
          <a:stretch>
            <a:fillRect/>
          </a:stretch>
        </p:blipFill>
        <p:spPr>
          <a:xfrm>
            <a:off x="1569000" y="0"/>
            <a:ext cx="6108500" cy="5143500"/>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a:spLocks noGrp="1"/>
          </p:cNvSpPr>
          <p:nvPr>
            <p:ph type="title"/>
          </p:nvPr>
        </p:nvSpPr>
        <p:spPr>
          <a:xfrm>
            <a:off x="311700" y="129475"/>
            <a:ext cx="85206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a:latin typeface="Times New Roman"/>
                <a:ea typeface="Times New Roman"/>
                <a:cs typeface="Times New Roman"/>
                <a:sym typeface="Times New Roman"/>
              </a:rPr>
              <a:t>INTRODUÇÃO</a:t>
            </a:r>
            <a:endParaRPr>
              <a:latin typeface="Times New Roman"/>
              <a:ea typeface="Times New Roman"/>
              <a:cs typeface="Times New Roman"/>
              <a:sym typeface="Times New Roman"/>
            </a:endParaRPr>
          </a:p>
        </p:txBody>
      </p:sp>
      <p:sp>
        <p:nvSpPr>
          <p:cNvPr id="82" name="Google Shape;82;p16"/>
          <p:cNvSpPr txBox="1">
            <a:spLocks noGrp="1"/>
          </p:cNvSpPr>
          <p:nvPr>
            <p:ph type="body" idx="1"/>
          </p:nvPr>
        </p:nvSpPr>
        <p:spPr>
          <a:xfrm>
            <a:off x="395850" y="899475"/>
            <a:ext cx="3947400" cy="2061600"/>
          </a:xfrm>
          <a:prstGeom prst="rect">
            <a:avLst/>
          </a:prstGeom>
        </p:spPr>
        <p:txBody>
          <a:bodyPr spcFirstLastPara="1" wrap="square" lIns="91425" tIns="91425" rIns="91425" bIns="91425" anchor="t" anchorCtr="0">
            <a:noAutofit/>
          </a:bodyPr>
          <a:lstStyle/>
          <a:p>
            <a:pPr marL="457200" lvl="0" indent="-342900" algn="just" rtl="0">
              <a:spcBef>
                <a:spcPts val="0"/>
              </a:spcBef>
              <a:spcAft>
                <a:spcPts val="0"/>
              </a:spcAft>
              <a:buSzPts val="1800"/>
              <a:buFont typeface="Times New Roman"/>
              <a:buChar char="-"/>
            </a:pPr>
            <a:r>
              <a:rPr lang="pt-BR">
                <a:latin typeface="Times New Roman"/>
                <a:ea typeface="Times New Roman"/>
                <a:cs typeface="Times New Roman"/>
                <a:sym typeface="Times New Roman"/>
              </a:rPr>
              <a:t>BIOESTIMULANTES</a:t>
            </a:r>
            <a:endParaRPr>
              <a:latin typeface="Times New Roman"/>
              <a:ea typeface="Times New Roman"/>
              <a:cs typeface="Times New Roman"/>
              <a:sym typeface="Times New Roman"/>
            </a:endParaRPr>
          </a:p>
          <a:p>
            <a:pPr marL="0" lvl="0" indent="0" algn="just" rtl="0">
              <a:spcBef>
                <a:spcPts val="1600"/>
              </a:spcBef>
              <a:spcAft>
                <a:spcPts val="0"/>
              </a:spcAft>
              <a:buNone/>
            </a:pPr>
            <a:r>
              <a:rPr lang="pt-BR">
                <a:latin typeface="Times New Roman"/>
                <a:ea typeface="Times New Roman"/>
                <a:cs typeface="Times New Roman"/>
                <a:sym typeface="Times New Roman"/>
              </a:rPr>
              <a:t>São soluções que trará boas respostas ao crescimento e desenvolvimento de plantas.</a:t>
            </a:r>
            <a:endParaRPr>
              <a:latin typeface="Times New Roman"/>
              <a:ea typeface="Times New Roman"/>
              <a:cs typeface="Times New Roman"/>
              <a:sym typeface="Times New Roman"/>
            </a:endParaRPr>
          </a:p>
          <a:p>
            <a:pPr marL="0" lvl="0" indent="0" algn="l" rtl="0">
              <a:spcBef>
                <a:spcPts val="1600"/>
              </a:spcBef>
              <a:spcAft>
                <a:spcPts val="1600"/>
              </a:spcAft>
              <a:buNone/>
            </a:pPr>
            <a:endParaRPr>
              <a:latin typeface="Times New Roman"/>
              <a:ea typeface="Times New Roman"/>
              <a:cs typeface="Times New Roman"/>
              <a:sym typeface="Times New Roman"/>
            </a:endParaRPr>
          </a:p>
        </p:txBody>
      </p:sp>
      <p:sp>
        <p:nvSpPr>
          <p:cNvPr id="83" name="Google Shape;83;p16"/>
          <p:cNvSpPr txBox="1"/>
          <p:nvPr/>
        </p:nvSpPr>
        <p:spPr>
          <a:xfrm>
            <a:off x="4932175" y="899475"/>
            <a:ext cx="4091700" cy="1777500"/>
          </a:xfrm>
          <a:prstGeom prst="rect">
            <a:avLst/>
          </a:prstGeom>
          <a:noFill/>
          <a:ln>
            <a:noFill/>
          </a:ln>
        </p:spPr>
        <p:txBody>
          <a:bodyPr spcFirstLastPara="1" wrap="square" lIns="91425" tIns="91425" rIns="91425" bIns="91425" anchor="t" anchorCtr="0">
            <a:noAutofit/>
          </a:bodyPr>
          <a:lstStyle/>
          <a:p>
            <a:pPr marL="457200" lvl="0" indent="-342900" algn="just" rtl="0">
              <a:spcBef>
                <a:spcPts val="0"/>
              </a:spcBef>
              <a:spcAft>
                <a:spcPts val="0"/>
              </a:spcAft>
              <a:buSzPts val="1800"/>
              <a:buFont typeface="Times New Roman"/>
              <a:buChar char="-"/>
            </a:pPr>
            <a:r>
              <a:rPr lang="pt-BR" sz="1800">
                <a:latin typeface="Times New Roman"/>
                <a:ea typeface="Times New Roman"/>
                <a:cs typeface="Times New Roman"/>
                <a:sym typeface="Times New Roman"/>
              </a:rPr>
              <a:t>STIMULATE</a:t>
            </a:r>
            <a:endParaRPr sz="1800">
              <a:latin typeface="Times New Roman"/>
              <a:ea typeface="Times New Roman"/>
              <a:cs typeface="Times New Roman"/>
              <a:sym typeface="Times New Roman"/>
            </a:endParaRPr>
          </a:p>
          <a:p>
            <a:pPr marL="0" lvl="0" indent="0" algn="just" rtl="0">
              <a:spcBef>
                <a:spcPts val="0"/>
              </a:spcBef>
              <a:spcAft>
                <a:spcPts val="0"/>
              </a:spcAft>
              <a:buNone/>
            </a:pPr>
            <a:endParaRPr sz="1800">
              <a:latin typeface="Times New Roman"/>
              <a:ea typeface="Times New Roman"/>
              <a:cs typeface="Times New Roman"/>
              <a:sym typeface="Times New Roman"/>
            </a:endParaRPr>
          </a:p>
          <a:p>
            <a:pPr marL="0" lvl="0" indent="0" algn="just" rtl="0">
              <a:spcBef>
                <a:spcPts val="0"/>
              </a:spcBef>
              <a:spcAft>
                <a:spcPts val="0"/>
              </a:spcAft>
              <a:buNone/>
            </a:pPr>
            <a:r>
              <a:rPr lang="pt-BR" sz="1800">
                <a:latin typeface="Times New Roman"/>
                <a:ea typeface="Times New Roman"/>
                <a:cs typeface="Times New Roman"/>
                <a:sym typeface="Times New Roman"/>
              </a:rPr>
              <a:t>Bioestimulante contendo fitorreguladores. São compostos por cinetina, ácido indolbutírico e giberelina. </a:t>
            </a:r>
            <a:endParaRPr sz="1800">
              <a:latin typeface="Times New Roman"/>
              <a:ea typeface="Times New Roman"/>
              <a:cs typeface="Times New Roman"/>
              <a:sym typeface="Times New Roman"/>
            </a:endParaRPr>
          </a:p>
          <a:p>
            <a:pPr marL="0" lvl="0" indent="0" algn="l" rtl="0">
              <a:spcBef>
                <a:spcPts val="0"/>
              </a:spcBef>
              <a:spcAft>
                <a:spcPts val="0"/>
              </a:spcAft>
              <a:buNone/>
            </a:pPr>
            <a:endParaRPr sz="1800">
              <a:latin typeface="Times New Roman"/>
              <a:ea typeface="Times New Roman"/>
              <a:cs typeface="Times New Roman"/>
              <a:sym typeface="Times New Roman"/>
            </a:endParaRPr>
          </a:p>
        </p:txBody>
      </p:sp>
      <p:pic>
        <p:nvPicPr>
          <p:cNvPr id="84" name="Google Shape;84;p16"/>
          <p:cNvPicPr preferRelativeResize="0"/>
          <p:nvPr/>
        </p:nvPicPr>
        <p:blipFill>
          <a:blip r:embed="rId3">
            <a:alphaModFix/>
          </a:blip>
          <a:stretch>
            <a:fillRect/>
          </a:stretch>
        </p:blipFill>
        <p:spPr>
          <a:xfrm>
            <a:off x="1267426" y="2961075"/>
            <a:ext cx="2975675" cy="1935350"/>
          </a:xfrm>
          <a:prstGeom prst="rect">
            <a:avLst/>
          </a:prstGeom>
          <a:noFill/>
          <a:ln>
            <a:noFill/>
          </a:ln>
        </p:spPr>
      </p:pic>
      <p:pic>
        <p:nvPicPr>
          <p:cNvPr id="85" name="Google Shape;85;p16"/>
          <p:cNvPicPr preferRelativeResize="0"/>
          <p:nvPr/>
        </p:nvPicPr>
        <p:blipFill>
          <a:blip r:embed="rId4">
            <a:alphaModFix/>
          </a:blip>
          <a:stretch>
            <a:fillRect/>
          </a:stretch>
        </p:blipFill>
        <p:spPr>
          <a:xfrm>
            <a:off x="4650878" y="2913737"/>
            <a:ext cx="3041246" cy="2030025"/>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311700" y="97925"/>
            <a:ext cx="85206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a:latin typeface="Times New Roman"/>
                <a:ea typeface="Times New Roman"/>
                <a:cs typeface="Times New Roman"/>
                <a:sym typeface="Times New Roman"/>
              </a:rPr>
              <a:t>PROBLEMATIZAÇÃO</a:t>
            </a:r>
            <a:endParaRPr>
              <a:latin typeface="Times New Roman"/>
              <a:ea typeface="Times New Roman"/>
              <a:cs typeface="Times New Roman"/>
              <a:sym typeface="Times New Roman"/>
            </a:endParaRPr>
          </a:p>
        </p:txBody>
      </p:sp>
      <p:sp>
        <p:nvSpPr>
          <p:cNvPr id="91" name="Google Shape;91;p17"/>
          <p:cNvSpPr txBox="1">
            <a:spLocks noGrp="1"/>
          </p:cNvSpPr>
          <p:nvPr>
            <p:ph type="body" idx="1"/>
          </p:nvPr>
        </p:nvSpPr>
        <p:spPr>
          <a:xfrm>
            <a:off x="311700" y="711125"/>
            <a:ext cx="4115700" cy="33603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Times New Roman"/>
              <a:buChar char="-"/>
            </a:pPr>
            <a:r>
              <a:rPr lang="pt-BR">
                <a:latin typeface="Times New Roman"/>
                <a:ea typeface="Times New Roman"/>
                <a:cs typeface="Times New Roman"/>
                <a:sym typeface="Times New Roman"/>
              </a:rPr>
              <a:t>Fatores ambientais.</a:t>
            </a:r>
            <a:endParaRPr>
              <a:latin typeface="Times New Roman"/>
              <a:ea typeface="Times New Roman"/>
              <a:cs typeface="Times New Roman"/>
              <a:sym typeface="Times New Roman"/>
            </a:endParaRPr>
          </a:p>
          <a:p>
            <a:pPr marL="457200" lvl="0" indent="0" algn="l" rtl="0">
              <a:spcBef>
                <a:spcPts val="1600"/>
              </a:spcBef>
              <a:spcAft>
                <a:spcPts val="0"/>
              </a:spcAft>
              <a:buNone/>
            </a:pPr>
            <a:endParaRPr>
              <a:latin typeface="Times New Roman"/>
              <a:ea typeface="Times New Roman"/>
              <a:cs typeface="Times New Roman"/>
              <a:sym typeface="Times New Roman"/>
            </a:endParaRPr>
          </a:p>
          <a:p>
            <a:pPr marL="457200" lvl="0" indent="-342900" algn="l" rtl="0">
              <a:spcBef>
                <a:spcPts val="1600"/>
              </a:spcBef>
              <a:spcAft>
                <a:spcPts val="0"/>
              </a:spcAft>
              <a:buSzPts val="1800"/>
              <a:buFont typeface="Times New Roman"/>
              <a:buChar char="-"/>
            </a:pPr>
            <a:r>
              <a:rPr lang="pt-BR">
                <a:latin typeface="Times New Roman"/>
                <a:ea typeface="Times New Roman"/>
                <a:cs typeface="Times New Roman"/>
                <a:sym typeface="Times New Roman"/>
              </a:rPr>
              <a:t>Escolha do local para instalação do viveiro.</a:t>
            </a:r>
            <a:endParaRPr>
              <a:latin typeface="Times New Roman"/>
              <a:ea typeface="Times New Roman"/>
              <a:cs typeface="Times New Roman"/>
              <a:sym typeface="Times New Roman"/>
            </a:endParaRPr>
          </a:p>
          <a:p>
            <a:pPr marL="457200" lvl="0" indent="0" algn="l" rtl="0">
              <a:spcBef>
                <a:spcPts val="1600"/>
              </a:spcBef>
              <a:spcAft>
                <a:spcPts val="0"/>
              </a:spcAft>
              <a:buNone/>
            </a:pPr>
            <a:endParaRPr>
              <a:latin typeface="Times New Roman"/>
              <a:ea typeface="Times New Roman"/>
              <a:cs typeface="Times New Roman"/>
              <a:sym typeface="Times New Roman"/>
            </a:endParaRPr>
          </a:p>
          <a:p>
            <a:pPr marL="457200" lvl="0" indent="-342900" algn="l" rtl="0">
              <a:spcBef>
                <a:spcPts val="1600"/>
              </a:spcBef>
              <a:spcAft>
                <a:spcPts val="0"/>
              </a:spcAft>
              <a:buSzPts val="1800"/>
              <a:buFont typeface="Times New Roman"/>
              <a:buChar char="-"/>
            </a:pPr>
            <a:r>
              <a:rPr lang="pt-BR">
                <a:latin typeface="Times New Roman"/>
                <a:ea typeface="Times New Roman"/>
                <a:cs typeface="Times New Roman"/>
                <a:sym typeface="Times New Roman"/>
              </a:rPr>
              <a:t>Manejos para formação do viveiro.</a:t>
            </a:r>
            <a:endParaRPr>
              <a:latin typeface="Times New Roman"/>
              <a:ea typeface="Times New Roman"/>
              <a:cs typeface="Times New Roman"/>
              <a:sym typeface="Times New Roman"/>
            </a:endParaRPr>
          </a:p>
          <a:p>
            <a:pPr marL="457200" lvl="0" indent="0" algn="l" rtl="0">
              <a:spcBef>
                <a:spcPts val="1600"/>
              </a:spcBef>
              <a:spcAft>
                <a:spcPts val="0"/>
              </a:spcAft>
              <a:buNone/>
            </a:pPr>
            <a:endParaRPr>
              <a:latin typeface="Times New Roman"/>
              <a:ea typeface="Times New Roman"/>
              <a:cs typeface="Times New Roman"/>
              <a:sym typeface="Times New Roman"/>
            </a:endParaRPr>
          </a:p>
          <a:p>
            <a:pPr marL="457200" lvl="0" indent="-342900" algn="l" rtl="0">
              <a:spcBef>
                <a:spcPts val="1600"/>
              </a:spcBef>
              <a:spcAft>
                <a:spcPts val="0"/>
              </a:spcAft>
              <a:buSzPts val="1800"/>
              <a:buFont typeface="Times New Roman"/>
              <a:buChar char="-"/>
            </a:pPr>
            <a:r>
              <a:rPr lang="pt-BR">
                <a:latin typeface="Times New Roman"/>
                <a:ea typeface="Times New Roman"/>
                <a:cs typeface="Times New Roman"/>
                <a:sym typeface="Times New Roman"/>
              </a:rPr>
              <a:t>Mudas de café precisam atender padrões técnicos.</a:t>
            </a:r>
            <a:endParaRPr>
              <a:latin typeface="Times New Roman"/>
              <a:ea typeface="Times New Roman"/>
              <a:cs typeface="Times New Roman"/>
              <a:sym typeface="Times New Roman"/>
            </a:endParaRPr>
          </a:p>
          <a:p>
            <a:pPr marL="457200" lvl="0" indent="0" algn="l" rtl="0">
              <a:spcBef>
                <a:spcPts val="1600"/>
              </a:spcBef>
              <a:spcAft>
                <a:spcPts val="1600"/>
              </a:spcAft>
              <a:buNone/>
            </a:pPr>
            <a:endParaRPr>
              <a:latin typeface="Times New Roman"/>
              <a:ea typeface="Times New Roman"/>
              <a:cs typeface="Times New Roman"/>
              <a:sym typeface="Times New Roman"/>
            </a:endParaRPr>
          </a:p>
        </p:txBody>
      </p:sp>
      <p:pic>
        <p:nvPicPr>
          <p:cNvPr id="92" name="Google Shape;92;p17"/>
          <p:cNvPicPr preferRelativeResize="0"/>
          <p:nvPr/>
        </p:nvPicPr>
        <p:blipFill>
          <a:blip r:embed="rId3">
            <a:alphaModFix/>
          </a:blip>
          <a:stretch>
            <a:fillRect/>
          </a:stretch>
        </p:blipFill>
        <p:spPr>
          <a:xfrm>
            <a:off x="5215300" y="910000"/>
            <a:ext cx="3471050" cy="3471050"/>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311700" y="116625"/>
            <a:ext cx="85206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a:t>HIPÓTESE</a:t>
            </a:r>
            <a:endParaRPr/>
          </a:p>
        </p:txBody>
      </p:sp>
      <p:sp>
        <p:nvSpPr>
          <p:cNvPr id="98" name="Google Shape;98;p18"/>
          <p:cNvSpPr txBox="1">
            <a:spLocks noGrp="1"/>
          </p:cNvSpPr>
          <p:nvPr>
            <p:ph type="body" idx="1"/>
          </p:nvPr>
        </p:nvSpPr>
        <p:spPr>
          <a:xfrm>
            <a:off x="4343150" y="973100"/>
            <a:ext cx="4531200" cy="32973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Times New Roman"/>
              <a:buChar char="-"/>
            </a:pPr>
            <a:r>
              <a:rPr lang="pt-BR">
                <a:latin typeface="Times New Roman"/>
                <a:ea typeface="Times New Roman"/>
                <a:cs typeface="Times New Roman"/>
                <a:sym typeface="Times New Roman"/>
              </a:rPr>
              <a:t>Maior desenvolvimento morfológico das mudas.</a:t>
            </a:r>
            <a:endParaRPr>
              <a:latin typeface="Times New Roman"/>
              <a:ea typeface="Times New Roman"/>
              <a:cs typeface="Times New Roman"/>
              <a:sym typeface="Times New Roman"/>
            </a:endParaRPr>
          </a:p>
          <a:p>
            <a:pPr marL="0" lvl="0" indent="0" algn="l" rtl="0">
              <a:spcBef>
                <a:spcPts val="1600"/>
              </a:spcBef>
              <a:spcAft>
                <a:spcPts val="0"/>
              </a:spcAft>
              <a:buNone/>
            </a:pPr>
            <a:endParaRPr>
              <a:latin typeface="Times New Roman"/>
              <a:ea typeface="Times New Roman"/>
              <a:cs typeface="Times New Roman"/>
              <a:sym typeface="Times New Roman"/>
            </a:endParaRPr>
          </a:p>
          <a:p>
            <a:pPr marL="457200" lvl="0" indent="-342900" algn="l" rtl="0">
              <a:spcBef>
                <a:spcPts val="1600"/>
              </a:spcBef>
              <a:spcAft>
                <a:spcPts val="0"/>
              </a:spcAft>
              <a:buSzPts val="1800"/>
              <a:buFont typeface="Times New Roman"/>
              <a:buChar char="-"/>
            </a:pPr>
            <a:r>
              <a:rPr lang="pt-BR">
                <a:latin typeface="Times New Roman"/>
                <a:ea typeface="Times New Roman"/>
                <a:cs typeface="Times New Roman"/>
                <a:sym typeface="Times New Roman"/>
              </a:rPr>
              <a:t>Aumento de vigor.</a:t>
            </a:r>
            <a:endParaRPr>
              <a:latin typeface="Times New Roman"/>
              <a:ea typeface="Times New Roman"/>
              <a:cs typeface="Times New Roman"/>
              <a:sym typeface="Times New Roman"/>
            </a:endParaRPr>
          </a:p>
          <a:p>
            <a:pPr marL="0" lvl="0" indent="0" algn="l" rtl="0">
              <a:spcBef>
                <a:spcPts val="1600"/>
              </a:spcBef>
              <a:spcAft>
                <a:spcPts val="0"/>
              </a:spcAft>
              <a:buNone/>
            </a:pPr>
            <a:endParaRPr>
              <a:latin typeface="Times New Roman"/>
              <a:ea typeface="Times New Roman"/>
              <a:cs typeface="Times New Roman"/>
              <a:sym typeface="Times New Roman"/>
            </a:endParaRPr>
          </a:p>
          <a:p>
            <a:pPr marL="457200" lvl="0" indent="-342900" algn="l" rtl="0">
              <a:spcBef>
                <a:spcPts val="1600"/>
              </a:spcBef>
              <a:spcAft>
                <a:spcPts val="0"/>
              </a:spcAft>
              <a:buSzPts val="1800"/>
              <a:buFont typeface="Times New Roman"/>
              <a:buChar char="-"/>
            </a:pPr>
            <a:r>
              <a:rPr lang="pt-BR">
                <a:latin typeface="Times New Roman"/>
                <a:ea typeface="Times New Roman"/>
                <a:cs typeface="Times New Roman"/>
                <a:sym typeface="Times New Roman"/>
              </a:rPr>
              <a:t>Aumento de sanidade.</a:t>
            </a:r>
            <a:endParaRPr>
              <a:latin typeface="Times New Roman"/>
              <a:ea typeface="Times New Roman"/>
              <a:cs typeface="Times New Roman"/>
              <a:sym typeface="Times New Roman"/>
            </a:endParaRPr>
          </a:p>
          <a:p>
            <a:pPr marL="0" lvl="0" indent="0" algn="l" rtl="0">
              <a:spcBef>
                <a:spcPts val="1600"/>
              </a:spcBef>
              <a:spcAft>
                <a:spcPts val="0"/>
              </a:spcAft>
              <a:buNone/>
            </a:pPr>
            <a:endParaRPr>
              <a:latin typeface="Times New Roman"/>
              <a:ea typeface="Times New Roman"/>
              <a:cs typeface="Times New Roman"/>
              <a:sym typeface="Times New Roman"/>
            </a:endParaRPr>
          </a:p>
          <a:p>
            <a:pPr marL="457200" lvl="0" indent="-342900" algn="l" rtl="0">
              <a:spcBef>
                <a:spcPts val="1600"/>
              </a:spcBef>
              <a:spcAft>
                <a:spcPts val="0"/>
              </a:spcAft>
              <a:buSzPts val="1800"/>
              <a:buFont typeface="Times New Roman"/>
              <a:buChar char="-"/>
            </a:pPr>
            <a:r>
              <a:rPr lang="pt-BR">
                <a:latin typeface="Times New Roman"/>
                <a:ea typeface="Times New Roman"/>
                <a:cs typeface="Times New Roman"/>
                <a:sym typeface="Times New Roman"/>
              </a:rPr>
              <a:t>Diminuição de estresse.</a:t>
            </a:r>
            <a:endParaRPr>
              <a:latin typeface="Times New Roman"/>
              <a:ea typeface="Times New Roman"/>
              <a:cs typeface="Times New Roman"/>
              <a:sym typeface="Times New Roman"/>
            </a:endParaRPr>
          </a:p>
        </p:txBody>
      </p:sp>
      <p:pic>
        <p:nvPicPr>
          <p:cNvPr id="99" name="Google Shape;99;p18"/>
          <p:cNvPicPr preferRelativeResize="0"/>
          <p:nvPr/>
        </p:nvPicPr>
        <p:blipFill>
          <a:blip r:embed="rId3">
            <a:alphaModFix/>
          </a:blip>
          <a:stretch>
            <a:fillRect/>
          </a:stretch>
        </p:blipFill>
        <p:spPr>
          <a:xfrm>
            <a:off x="2599925" y="2014425"/>
            <a:ext cx="1816850" cy="3029274"/>
          </a:xfrm>
          <a:prstGeom prst="rect">
            <a:avLst/>
          </a:prstGeom>
          <a:noFill/>
          <a:ln>
            <a:noFill/>
          </a:ln>
        </p:spPr>
      </p:pic>
      <p:pic>
        <p:nvPicPr>
          <p:cNvPr id="100" name="Google Shape;100;p18"/>
          <p:cNvPicPr preferRelativeResize="0"/>
          <p:nvPr/>
        </p:nvPicPr>
        <p:blipFill>
          <a:blip r:embed="rId4">
            <a:alphaModFix/>
          </a:blip>
          <a:stretch>
            <a:fillRect/>
          </a:stretch>
        </p:blipFill>
        <p:spPr>
          <a:xfrm>
            <a:off x="247050" y="640275"/>
            <a:ext cx="2279246" cy="1707234"/>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311700" y="66350"/>
            <a:ext cx="85206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a:latin typeface="Times New Roman"/>
                <a:ea typeface="Times New Roman"/>
                <a:cs typeface="Times New Roman"/>
                <a:sym typeface="Times New Roman"/>
              </a:rPr>
              <a:t>OBJETIVO</a:t>
            </a:r>
            <a:endParaRPr>
              <a:latin typeface="Times New Roman"/>
              <a:ea typeface="Times New Roman"/>
              <a:cs typeface="Times New Roman"/>
              <a:sym typeface="Times New Roman"/>
            </a:endParaRPr>
          </a:p>
        </p:txBody>
      </p:sp>
      <p:sp>
        <p:nvSpPr>
          <p:cNvPr id="106" name="Google Shape;106;p19"/>
          <p:cNvSpPr txBox="1">
            <a:spLocks noGrp="1"/>
          </p:cNvSpPr>
          <p:nvPr>
            <p:ph type="body" idx="1"/>
          </p:nvPr>
        </p:nvSpPr>
        <p:spPr>
          <a:xfrm>
            <a:off x="311700" y="888950"/>
            <a:ext cx="4147200" cy="3381300"/>
          </a:xfrm>
          <a:prstGeom prst="rect">
            <a:avLst/>
          </a:prstGeom>
        </p:spPr>
        <p:txBody>
          <a:bodyPr spcFirstLastPara="1" wrap="square" lIns="91425" tIns="91425" rIns="91425" bIns="91425" anchor="t" anchorCtr="0">
            <a:noAutofit/>
          </a:bodyPr>
          <a:lstStyle/>
          <a:p>
            <a:pPr marL="457200" lvl="0" indent="0" algn="just" rtl="0">
              <a:lnSpc>
                <a:spcPct val="150000"/>
              </a:lnSpc>
              <a:spcBef>
                <a:spcPts val="0"/>
              </a:spcBef>
              <a:spcAft>
                <a:spcPts val="0"/>
              </a:spcAft>
              <a:buNone/>
            </a:pPr>
            <a:endParaRPr dirty="0">
              <a:latin typeface="Times New Roman"/>
              <a:ea typeface="Times New Roman"/>
              <a:cs typeface="Times New Roman"/>
              <a:sym typeface="Times New Roman"/>
            </a:endParaRPr>
          </a:p>
          <a:p>
            <a:pPr marL="457200" lvl="0" indent="-342900" algn="just" rtl="0">
              <a:lnSpc>
                <a:spcPct val="150000"/>
              </a:lnSpc>
              <a:spcBef>
                <a:spcPts val="0"/>
              </a:spcBef>
              <a:spcAft>
                <a:spcPts val="0"/>
              </a:spcAft>
              <a:buSzPts val="1800"/>
              <a:buFont typeface="Times New Roman"/>
              <a:buChar char="-"/>
            </a:pPr>
            <a:r>
              <a:rPr lang="pt-BR" dirty="0">
                <a:latin typeface="Times New Roman"/>
                <a:ea typeface="Times New Roman"/>
                <a:cs typeface="Times New Roman"/>
                <a:sym typeface="Times New Roman"/>
              </a:rPr>
              <a:t>Avaliar o efeito do </a:t>
            </a:r>
            <a:r>
              <a:rPr lang="pt-BR" dirty="0" err="1">
                <a:latin typeface="Times New Roman"/>
                <a:ea typeface="Times New Roman"/>
                <a:cs typeface="Times New Roman"/>
                <a:sym typeface="Times New Roman"/>
              </a:rPr>
              <a:t>bioestimulante</a:t>
            </a:r>
            <a:r>
              <a:rPr lang="pt-BR" dirty="0">
                <a:latin typeface="Times New Roman"/>
                <a:ea typeface="Times New Roman"/>
                <a:cs typeface="Times New Roman"/>
                <a:sym typeface="Times New Roman"/>
              </a:rPr>
              <a:t> (</a:t>
            </a:r>
            <a:r>
              <a:rPr lang="pt-BR" dirty="0" err="1">
                <a:latin typeface="Times New Roman"/>
                <a:ea typeface="Times New Roman"/>
                <a:cs typeface="Times New Roman"/>
                <a:sym typeface="Times New Roman"/>
              </a:rPr>
              <a:t>Stimulate</a:t>
            </a:r>
            <a:r>
              <a:rPr lang="pt-BR" dirty="0">
                <a:latin typeface="Times New Roman"/>
                <a:ea typeface="Times New Roman"/>
                <a:cs typeface="Times New Roman"/>
                <a:sym typeface="Times New Roman"/>
              </a:rPr>
              <a:t>) no desempenho morfológico das mudas de </a:t>
            </a:r>
            <a:r>
              <a:rPr lang="pt-BR" dirty="0" smtClean="0">
                <a:latin typeface="Times New Roman"/>
                <a:ea typeface="Times New Roman"/>
                <a:cs typeface="Times New Roman"/>
                <a:sym typeface="Times New Roman"/>
              </a:rPr>
              <a:t>café.</a:t>
            </a:r>
            <a:endParaRPr dirty="0">
              <a:latin typeface="Times New Roman"/>
              <a:ea typeface="Times New Roman"/>
              <a:cs typeface="Times New Roman"/>
              <a:sym typeface="Times New Roman"/>
            </a:endParaRPr>
          </a:p>
          <a:p>
            <a:pPr marL="457200" lvl="0" indent="0" algn="just" rtl="0">
              <a:lnSpc>
                <a:spcPct val="150000"/>
              </a:lnSpc>
              <a:spcBef>
                <a:spcPts val="0"/>
              </a:spcBef>
              <a:spcAft>
                <a:spcPts val="0"/>
              </a:spcAft>
              <a:buNone/>
            </a:pPr>
            <a:endParaRPr dirty="0">
              <a:latin typeface="Times New Roman"/>
              <a:ea typeface="Times New Roman"/>
              <a:cs typeface="Times New Roman"/>
              <a:sym typeface="Times New Roman"/>
            </a:endParaRPr>
          </a:p>
        </p:txBody>
      </p:sp>
      <p:pic>
        <p:nvPicPr>
          <p:cNvPr id="107" name="Google Shape;107;p19"/>
          <p:cNvPicPr preferRelativeResize="0"/>
          <p:nvPr/>
        </p:nvPicPr>
        <p:blipFill>
          <a:blip r:embed="rId3">
            <a:alphaModFix/>
          </a:blip>
          <a:stretch>
            <a:fillRect/>
          </a:stretch>
        </p:blipFill>
        <p:spPr>
          <a:xfrm>
            <a:off x="5016250" y="888949"/>
            <a:ext cx="4006900" cy="3772125"/>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0"/>
          <p:cNvSpPr txBox="1">
            <a:spLocks noGrp="1"/>
          </p:cNvSpPr>
          <p:nvPr>
            <p:ph type="title"/>
          </p:nvPr>
        </p:nvSpPr>
        <p:spPr>
          <a:xfrm>
            <a:off x="311700" y="108425"/>
            <a:ext cx="85206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a:latin typeface="Times New Roman"/>
                <a:ea typeface="Times New Roman"/>
                <a:cs typeface="Times New Roman"/>
                <a:sym typeface="Times New Roman"/>
              </a:rPr>
              <a:t>JUSTIFICATIVA</a:t>
            </a:r>
            <a:endParaRPr>
              <a:latin typeface="Times New Roman"/>
              <a:ea typeface="Times New Roman"/>
              <a:cs typeface="Times New Roman"/>
              <a:sym typeface="Times New Roman"/>
            </a:endParaRPr>
          </a:p>
        </p:txBody>
      </p:sp>
      <p:sp>
        <p:nvSpPr>
          <p:cNvPr id="113" name="Google Shape;113;p20"/>
          <p:cNvSpPr txBox="1">
            <a:spLocks noGrp="1"/>
          </p:cNvSpPr>
          <p:nvPr>
            <p:ph type="body" idx="1"/>
          </p:nvPr>
        </p:nvSpPr>
        <p:spPr>
          <a:xfrm>
            <a:off x="311700" y="941975"/>
            <a:ext cx="8520600" cy="1545600"/>
          </a:xfrm>
          <a:prstGeom prst="rect">
            <a:avLst/>
          </a:prstGeom>
        </p:spPr>
        <p:txBody>
          <a:bodyPr spcFirstLastPara="1" wrap="square" lIns="91425" tIns="91425" rIns="91425" bIns="91425" anchor="t" anchorCtr="0">
            <a:noAutofit/>
          </a:bodyPr>
          <a:lstStyle/>
          <a:p>
            <a:pPr marL="457200" lvl="0" indent="-342900" algn="just" rtl="0">
              <a:spcBef>
                <a:spcPts val="0"/>
              </a:spcBef>
              <a:spcAft>
                <a:spcPts val="0"/>
              </a:spcAft>
              <a:buSzPts val="1800"/>
              <a:buFont typeface="Times New Roman"/>
              <a:buChar char="-"/>
            </a:pPr>
            <a:r>
              <a:rPr lang="pt-BR">
                <a:latin typeface="Times New Roman"/>
                <a:ea typeface="Times New Roman"/>
                <a:cs typeface="Times New Roman"/>
                <a:sym typeface="Times New Roman"/>
              </a:rPr>
              <a:t>A qualidade da muda irá trazer certas condições ao cafeeiro.</a:t>
            </a:r>
            <a:endParaRPr>
              <a:latin typeface="Times New Roman"/>
              <a:ea typeface="Times New Roman"/>
              <a:cs typeface="Times New Roman"/>
              <a:sym typeface="Times New Roman"/>
            </a:endParaRPr>
          </a:p>
          <a:p>
            <a:pPr marL="457200" lvl="0" indent="-342900" algn="just" rtl="0">
              <a:spcBef>
                <a:spcPts val="0"/>
              </a:spcBef>
              <a:spcAft>
                <a:spcPts val="0"/>
              </a:spcAft>
              <a:buSzPts val="1800"/>
              <a:buFont typeface="Times New Roman"/>
              <a:buChar char="-"/>
            </a:pPr>
            <a:r>
              <a:rPr lang="pt-BR">
                <a:latin typeface="Times New Roman"/>
                <a:ea typeface="Times New Roman"/>
                <a:cs typeface="Times New Roman"/>
                <a:sym typeface="Times New Roman"/>
              </a:rPr>
              <a:t>Técnicas vêm sendo utilizadas para melhorar esta qualidade.</a:t>
            </a:r>
            <a:endParaRPr>
              <a:latin typeface="Times New Roman"/>
              <a:ea typeface="Times New Roman"/>
              <a:cs typeface="Times New Roman"/>
              <a:sym typeface="Times New Roman"/>
            </a:endParaRPr>
          </a:p>
          <a:p>
            <a:pPr marL="457200" lvl="0" indent="-342900" algn="just" rtl="0">
              <a:spcBef>
                <a:spcPts val="0"/>
              </a:spcBef>
              <a:spcAft>
                <a:spcPts val="0"/>
              </a:spcAft>
              <a:buSzPts val="1800"/>
              <a:buFont typeface="Times New Roman"/>
              <a:buChar char="-"/>
            </a:pPr>
            <a:r>
              <a:rPr lang="pt-BR">
                <a:latin typeface="Times New Roman"/>
                <a:ea typeface="Times New Roman"/>
                <a:cs typeface="Times New Roman"/>
                <a:sym typeface="Times New Roman"/>
              </a:rPr>
              <a:t>Aplicação de aminoácidos, vitaminas, sais minerais e outros nutrientes para diminuição de estresse.</a:t>
            </a:r>
            <a:endParaRPr>
              <a:latin typeface="Times New Roman"/>
              <a:ea typeface="Times New Roman"/>
              <a:cs typeface="Times New Roman"/>
              <a:sym typeface="Times New Roman"/>
            </a:endParaRPr>
          </a:p>
        </p:txBody>
      </p:sp>
      <p:pic>
        <p:nvPicPr>
          <p:cNvPr id="114" name="Google Shape;114;p20"/>
          <p:cNvPicPr preferRelativeResize="0"/>
          <p:nvPr/>
        </p:nvPicPr>
        <p:blipFill>
          <a:blip r:embed="rId3">
            <a:alphaModFix/>
          </a:blip>
          <a:stretch>
            <a:fillRect/>
          </a:stretch>
        </p:blipFill>
        <p:spPr>
          <a:xfrm>
            <a:off x="819475" y="2874850"/>
            <a:ext cx="3071376" cy="1842826"/>
          </a:xfrm>
          <a:prstGeom prst="rect">
            <a:avLst/>
          </a:prstGeom>
          <a:noFill/>
          <a:ln>
            <a:noFill/>
          </a:ln>
        </p:spPr>
      </p:pic>
      <p:pic>
        <p:nvPicPr>
          <p:cNvPr id="115" name="Google Shape;115;p20"/>
          <p:cNvPicPr preferRelativeResize="0"/>
          <p:nvPr/>
        </p:nvPicPr>
        <p:blipFill>
          <a:blip r:embed="rId4">
            <a:alphaModFix/>
          </a:blip>
          <a:stretch>
            <a:fillRect/>
          </a:stretch>
        </p:blipFill>
        <p:spPr>
          <a:xfrm>
            <a:off x="5620057" y="2874849"/>
            <a:ext cx="2604392" cy="1953300"/>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1"/>
          <p:cNvSpPr txBox="1">
            <a:spLocks noGrp="1"/>
          </p:cNvSpPr>
          <p:nvPr>
            <p:ph type="title"/>
          </p:nvPr>
        </p:nvSpPr>
        <p:spPr>
          <a:xfrm>
            <a:off x="311700" y="109125"/>
            <a:ext cx="85206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a:latin typeface="Times New Roman"/>
                <a:ea typeface="Times New Roman"/>
                <a:cs typeface="Times New Roman"/>
                <a:sym typeface="Times New Roman"/>
              </a:rPr>
              <a:t>REVISÃO DE LITERATURA</a:t>
            </a:r>
            <a:endParaRPr>
              <a:latin typeface="Times New Roman"/>
              <a:ea typeface="Times New Roman"/>
              <a:cs typeface="Times New Roman"/>
              <a:sym typeface="Times New Roman"/>
            </a:endParaRPr>
          </a:p>
        </p:txBody>
      </p:sp>
      <p:sp>
        <p:nvSpPr>
          <p:cNvPr id="121" name="Google Shape;121;p21"/>
          <p:cNvSpPr txBox="1">
            <a:spLocks noGrp="1"/>
          </p:cNvSpPr>
          <p:nvPr>
            <p:ph type="body" idx="1"/>
          </p:nvPr>
        </p:nvSpPr>
        <p:spPr>
          <a:xfrm>
            <a:off x="311700" y="1135575"/>
            <a:ext cx="4715400" cy="342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b="1">
                <a:latin typeface="Times New Roman"/>
                <a:ea typeface="Times New Roman"/>
                <a:cs typeface="Times New Roman"/>
                <a:sym typeface="Times New Roman"/>
              </a:rPr>
              <a:t>IMPORTÂNCIA DA CAFEICULTURA NO AGRONEGÓCIO:</a:t>
            </a:r>
            <a:endParaRPr b="1">
              <a:latin typeface="Times New Roman"/>
              <a:ea typeface="Times New Roman"/>
              <a:cs typeface="Times New Roman"/>
              <a:sym typeface="Times New Roman"/>
            </a:endParaRPr>
          </a:p>
          <a:p>
            <a:pPr marL="457200" lvl="0" indent="-342900" algn="just" rtl="0">
              <a:spcBef>
                <a:spcPts val="1600"/>
              </a:spcBef>
              <a:spcAft>
                <a:spcPts val="0"/>
              </a:spcAft>
              <a:buSzPts val="1800"/>
              <a:buFont typeface="Times New Roman"/>
              <a:buChar char="-"/>
            </a:pPr>
            <a:r>
              <a:rPr lang="pt-BR">
                <a:latin typeface="Times New Roman"/>
                <a:ea typeface="Times New Roman"/>
                <a:cs typeface="Times New Roman"/>
                <a:sym typeface="Times New Roman"/>
              </a:rPr>
              <a:t>É produzido em diferentes países (ABIC, 2018).</a:t>
            </a:r>
            <a:endParaRPr>
              <a:latin typeface="Times New Roman"/>
              <a:ea typeface="Times New Roman"/>
              <a:cs typeface="Times New Roman"/>
              <a:sym typeface="Times New Roman"/>
            </a:endParaRPr>
          </a:p>
          <a:p>
            <a:pPr marL="457200" lvl="0" indent="-342900" algn="just" rtl="0">
              <a:spcBef>
                <a:spcPts val="0"/>
              </a:spcBef>
              <a:spcAft>
                <a:spcPts val="0"/>
              </a:spcAft>
              <a:buSzPts val="1800"/>
              <a:buFont typeface="Times New Roman"/>
              <a:buChar char="-"/>
            </a:pPr>
            <a:r>
              <a:rPr lang="pt-BR">
                <a:latin typeface="Times New Roman"/>
                <a:ea typeface="Times New Roman"/>
                <a:cs typeface="Times New Roman"/>
                <a:sym typeface="Times New Roman"/>
              </a:rPr>
              <a:t>Segundo maior criador de riqueza no mundo (TEIXEIRA, 2002).</a:t>
            </a:r>
            <a:endParaRPr>
              <a:latin typeface="Times New Roman"/>
              <a:ea typeface="Times New Roman"/>
              <a:cs typeface="Times New Roman"/>
              <a:sym typeface="Times New Roman"/>
            </a:endParaRPr>
          </a:p>
          <a:p>
            <a:pPr marL="457200" lvl="0" indent="-342900" algn="just" rtl="0">
              <a:spcBef>
                <a:spcPts val="0"/>
              </a:spcBef>
              <a:spcAft>
                <a:spcPts val="0"/>
              </a:spcAft>
              <a:buSzPts val="1800"/>
              <a:buFont typeface="Times New Roman"/>
              <a:buChar char="-"/>
            </a:pPr>
            <a:r>
              <a:rPr lang="pt-BR">
                <a:latin typeface="Times New Roman"/>
                <a:ea typeface="Times New Roman"/>
                <a:cs typeface="Times New Roman"/>
                <a:sym typeface="Times New Roman"/>
              </a:rPr>
              <a:t>Grande avanço da produção nos últimos anos (CONAB, 2018).</a:t>
            </a:r>
            <a:endParaRPr>
              <a:latin typeface="Times New Roman"/>
              <a:ea typeface="Times New Roman"/>
              <a:cs typeface="Times New Roman"/>
              <a:sym typeface="Times New Roman"/>
            </a:endParaRPr>
          </a:p>
          <a:p>
            <a:pPr marL="0" lvl="0" indent="0" algn="l" rtl="0">
              <a:spcBef>
                <a:spcPts val="1600"/>
              </a:spcBef>
              <a:spcAft>
                <a:spcPts val="1600"/>
              </a:spcAft>
              <a:buNone/>
            </a:pPr>
            <a:endParaRPr/>
          </a:p>
        </p:txBody>
      </p:sp>
      <p:pic>
        <p:nvPicPr>
          <p:cNvPr id="122" name="Google Shape;122;p21"/>
          <p:cNvPicPr preferRelativeResize="0"/>
          <p:nvPr/>
        </p:nvPicPr>
        <p:blipFill>
          <a:blip r:embed="rId3">
            <a:alphaModFix/>
          </a:blip>
          <a:stretch>
            <a:fillRect/>
          </a:stretch>
        </p:blipFill>
        <p:spPr>
          <a:xfrm>
            <a:off x="5634125" y="1987676"/>
            <a:ext cx="3198175" cy="2134150"/>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TotalTime>
  <Words>1257</Words>
  <Application>Microsoft Office PowerPoint</Application>
  <PresentationFormat>Apresentação na tela (16:9)</PresentationFormat>
  <Paragraphs>229</Paragraphs>
  <Slides>39</Slides>
  <Notes>30</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39</vt:i4>
      </vt:variant>
    </vt:vector>
  </HeadingPairs>
  <TitlesOfParts>
    <vt:vector size="43" baseType="lpstr">
      <vt:lpstr>Arial</vt:lpstr>
      <vt:lpstr>Old Standard TT</vt:lpstr>
      <vt:lpstr>Times New Roman</vt:lpstr>
      <vt:lpstr>Paperback</vt:lpstr>
      <vt:lpstr>CENTRO UNIVERSITÁRIO DO SUL DE MINAS PROJETO DO TRABALHO DE CONCLUSÃO DE CURSO CURSO DE ENGENHARIA AGRONÔMICA  </vt:lpstr>
      <vt:lpstr>INTRODUÇÃO</vt:lpstr>
      <vt:lpstr>INTRODUÇÃO</vt:lpstr>
      <vt:lpstr>INTRODUÇÃO</vt:lpstr>
      <vt:lpstr>PROBLEMATIZAÇÃO</vt:lpstr>
      <vt:lpstr>HIPÓTESE</vt:lpstr>
      <vt:lpstr>OBJETIVO</vt:lpstr>
      <vt:lpstr>JUSTIFICATIVA</vt:lpstr>
      <vt:lpstr>REVISÃO DE LITERATURA</vt:lpstr>
      <vt:lpstr>REVISÃO DE LITERATURA</vt:lpstr>
      <vt:lpstr>REVISÃO DE LITERATURA</vt:lpstr>
      <vt:lpstr>REVISÃO DE LITERATURA</vt:lpstr>
      <vt:lpstr>REVISÃO DE LITERATURA</vt:lpstr>
      <vt:lpstr>REVISÃO DE LITERATURA</vt:lpstr>
      <vt:lpstr>REVISÃO DE LITERATURA</vt:lpstr>
      <vt:lpstr>MATERIAL E MÉTODOS </vt:lpstr>
      <vt:lpstr>MATERIAL E MÉTODOS</vt:lpstr>
      <vt:lpstr>MATERIAL E MÉTODOS</vt:lpstr>
      <vt:lpstr>MATERIAL E MÉTODOS</vt:lpstr>
      <vt:lpstr>MATERIAL E MÉTODOS</vt:lpstr>
      <vt:lpstr>MATERIAL E MÉTODOS</vt:lpstr>
      <vt:lpstr>Apresentação do PowerPoint</vt:lpstr>
      <vt:lpstr>Apresentação do PowerPoint</vt:lpstr>
      <vt:lpstr>RESULTADOS E DISCUSSÕES</vt:lpstr>
      <vt:lpstr>RESULTADOS E DISCUSSÕES</vt:lpstr>
      <vt:lpstr>RESULTADOS E DISCUSSÕES</vt:lpstr>
      <vt:lpstr>RESULTADOS E DISCUSSÕES</vt:lpstr>
      <vt:lpstr>RESULTADOS E DISCUSSÕES</vt:lpstr>
      <vt:lpstr>RESULTADOS E DISCUSSÕES</vt:lpstr>
      <vt:lpstr>RESULTADOS E DISCUSSÕES</vt:lpstr>
      <vt:lpstr>RESULTADOS E DISCUSSÕES</vt:lpstr>
      <vt:lpstr>Apresentação do PowerPoint</vt:lpstr>
      <vt:lpstr>Apresentação do PowerPoint</vt:lpstr>
      <vt:lpstr>Apresentação do PowerPoint</vt:lpstr>
      <vt:lpstr>Apresentação do PowerPoint</vt:lpstr>
      <vt:lpstr>Apresentação do PowerPoint</vt:lpstr>
      <vt:lpstr>Apresentação do PowerPoint</vt:lpstr>
      <vt:lpstr>CONSIDERAÇÕES FINAIS</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CENTRO UNIVERSITÁRIO DO SUL DE MINAS PROJETO DO TRABALHO DE CONCLUSÃO DE CURSO CURSO DE ENGENHARIA AGRONÔMICA  </dc:title>
  <cp:lastModifiedBy>Gustavo _pc</cp:lastModifiedBy>
  <cp:revision>11</cp:revision>
  <dcterms:modified xsi:type="dcterms:W3CDTF">2020-12-14T22:36:11Z</dcterms:modified>
</cp:coreProperties>
</file>